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167" r:id="rId3"/>
    <p:sldId id="256" r:id="rId4"/>
    <p:sldId id="3176" r:id="rId5"/>
    <p:sldId id="3245" r:id="rId6"/>
    <p:sldId id="3175" r:id="rId7"/>
    <p:sldId id="3246" r:id="rId8"/>
    <p:sldId id="3247" r:id="rId9"/>
    <p:sldId id="3228" r:id="rId10"/>
    <p:sldId id="300" r:id="rId11"/>
    <p:sldId id="301" r:id="rId12"/>
    <p:sldId id="3229" r:id="rId13"/>
    <p:sldId id="3230" r:id="rId14"/>
    <p:sldId id="3231" r:id="rId15"/>
    <p:sldId id="3233" r:id="rId16"/>
    <p:sldId id="3234" r:id="rId17"/>
    <p:sldId id="3237" r:id="rId18"/>
    <p:sldId id="3235" r:id="rId19"/>
    <p:sldId id="3258" r:id="rId20"/>
    <p:sldId id="3238" r:id="rId21"/>
    <p:sldId id="3240" r:id="rId22"/>
    <p:sldId id="3243" r:id="rId23"/>
    <p:sldId id="3241" r:id="rId24"/>
    <p:sldId id="3242" r:id="rId25"/>
    <p:sldId id="3259" r:id="rId26"/>
    <p:sldId id="3239" r:id="rId27"/>
    <p:sldId id="267" r:id="rId28"/>
  </p:sldIdLst>
  <p:sldSz cx="18288000" cy="10287000"/>
  <p:notesSz cx="6794500" cy="9931400"/>
  <p:embeddedFontLst>
    <p:embeddedFont>
      <p:font typeface="Franklin Gothic Book" panose="020B0503020102020204" pitchFamily="34" charset="0"/>
      <p:regular r:id="rId30"/>
      <p:italic r:id="rId31"/>
    </p:embeddedFont>
    <p:embeddedFont>
      <p:font typeface="Franklin Gothic Demi" panose="020B0703020102020204" pitchFamily="34" charset="0"/>
      <p:regular r:id="rId32"/>
      <p:italic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League Spartan" panose="020B0604020202020204" charset="0"/>
      <p:regular r:id="rId38"/>
    </p:embeddedFont>
    <p:embeddedFont>
      <p:font typeface="MS PGothic" panose="020B0600070205080204" pitchFamily="34" charset="-128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47F"/>
    <a:srgbClr val="ACBF79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6601" autoAdjust="0"/>
  </p:normalViewPr>
  <p:slideViewPr>
    <p:cSldViewPr>
      <p:cViewPr varScale="1">
        <p:scale>
          <a:sx n="42" d="100"/>
          <a:sy n="42" d="100"/>
        </p:scale>
        <p:origin x="185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3621246065603"/>
          <c:y val="0.10473703289832516"/>
          <c:w val="0.33712508686490217"/>
          <c:h val="0.797565439686403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4-4196-8A11-CE02F30365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4-4196-8A11-CE02F30365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54-4196-8A11-CE02F30365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54-4196-8A11-CE02F30365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54-4196-8A11-CE02F30365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A54-4196-8A11-CE02F3036507}"/>
              </c:ext>
            </c:extLst>
          </c:dPt>
          <c:dLbls>
            <c:dLbl>
              <c:idx val="3"/>
              <c:layout>
                <c:manualLayout>
                  <c:x val="-7.4866086502837987E-3"/>
                  <c:y val="1.0523134155023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4A2F7A-50BB-48A7-B0DB-0E6376DDA4B5}" type="VALUE">
                      <a:rPr lang="en-US" dirty="0"/>
                      <a:pPr>
                        <a:defRPr sz="3200" b="1"/>
                      </a:pPr>
                      <a:t>[VALUE]</a:t>
                    </a:fld>
                    <a:endParaRPr lang="en-ZA"/>
                  </a:p>
                </c:rich>
              </c:tx>
              <c:spPr>
                <a:solidFill>
                  <a:srgbClr val="ACBF7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00628044790874E-2"/>
                      <c:h val="8.53249185430060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54-4196-8A11-CE02F3036507}"/>
                </c:ext>
              </c:extLst>
            </c:dLbl>
            <c:spPr>
              <a:solidFill>
                <a:srgbClr val="ACBF7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Sheet1!$A$75:$A$80</c:f>
              <c:strCache>
                <c:ptCount val="6"/>
                <c:pt idx="0">
                  <c:v>SARS</c:v>
                </c:pt>
                <c:pt idx="1">
                  <c:v>NSF</c:v>
                </c:pt>
                <c:pt idx="2">
                  <c:v>Admin</c:v>
                </c:pt>
                <c:pt idx="3">
                  <c:v>QCTO</c:v>
                </c:pt>
                <c:pt idx="4">
                  <c:v>Mandatory Grant</c:v>
                </c:pt>
                <c:pt idx="5">
                  <c:v>Discretionary Grant</c:v>
                </c:pt>
              </c:strCache>
            </c:strRef>
          </c:cat>
          <c:val>
            <c:numRef>
              <c:f>Sheet1!$B$75:$B$80</c:f>
              <c:numCache>
                <c:formatCode>General</c:formatCode>
                <c:ptCount val="6"/>
                <c:pt idx="0">
                  <c:v>2</c:v>
                </c:pt>
                <c:pt idx="1">
                  <c:v>18</c:v>
                </c:pt>
                <c:pt idx="2">
                  <c:v>10</c:v>
                </c:pt>
                <c:pt idx="3">
                  <c:v>0.5</c:v>
                </c:pt>
                <c:pt idx="4">
                  <c:v>20</c:v>
                </c:pt>
                <c:pt idx="5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54-4196-8A11-CE02F3036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73239086838611"/>
          <c:y val="0.10012597202881376"/>
          <c:w val="0.28350808821218598"/>
          <c:h val="0.84372815189792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98BA2-9B0A-43F8-B9DF-645FDE4E0A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4FB9D-8415-440D-900C-7E7A79FBC46F}">
      <dgm:prSet/>
      <dgm:spPr/>
      <dgm:t>
        <a:bodyPr/>
        <a:lstStyle/>
        <a:p>
          <a:r>
            <a:rPr lang="en-US" dirty="0"/>
            <a:t>Plan &amp; Implement Training for their Employees </a:t>
          </a:r>
        </a:p>
      </dgm:t>
    </dgm:pt>
    <dgm:pt modelId="{5B699705-9A6D-4F96-8222-1EEFAEC73570}" type="parTrans" cxnId="{ECFAF11E-01E1-43A3-9FF5-A51D74C07C52}">
      <dgm:prSet/>
      <dgm:spPr/>
      <dgm:t>
        <a:bodyPr/>
        <a:lstStyle/>
        <a:p>
          <a:endParaRPr lang="en-US"/>
        </a:p>
      </dgm:t>
    </dgm:pt>
    <dgm:pt modelId="{400C8FB2-5EBE-40FF-BDBE-4E776B2F2375}" type="sibTrans" cxnId="{ECFAF11E-01E1-43A3-9FF5-A51D74C07C52}">
      <dgm:prSet/>
      <dgm:spPr/>
      <dgm:t>
        <a:bodyPr/>
        <a:lstStyle/>
        <a:p>
          <a:endParaRPr lang="en-US"/>
        </a:p>
      </dgm:t>
    </dgm:pt>
    <dgm:pt modelId="{1E228C6F-E21B-4855-A7E5-5D120736E7F6}">
      <dgm:prSet/>
      <dgm:spPr/>
      <dgm:t>
        <a:bodyPr/>
        <a:lstStyle/>
        <a:p>
          <a:r>
            <a:rPr lang="en-US" dirty="0"/>
            <a:t>Create Training and Work Experience    Opportunities for Unemployed People</a:t>
          </a:r>
        </a:p>
      </dgm:t>
    </dgm:pt>
    <dgm:pt modelId="{62CBC65D-5BAE-4096-829C-F6DD0B068866}" type="parTrans" cxnId="{20419E8D-4037-4803-A7B2-01F3A131EB10}">
      <dgm:prSet/>
      <dgm:spPr/>
      <dgm:t>
        <a:bodyPr/>
        <a:lstStyle/>
        <a:p>
          <a:endParaRPr lang="en-US"/>
        </a:p>
      </dgm:t>
    </dgm:pt>
    <dgm:pt modelId="{A95F702B-A86A-4E78-9170-D705B0935D0C}" type="sibTrans" cxnId="{20419E8D-4037-4803-A7B2-01F3A131EB10}">
      <dgm:prSet/>
      <dgm:spPr/>
      <dgm:t>
        <a:bodyPr/>
        <a:lstStyle/>
        <a:p>
          <a:endParaRPr lang="en-US"/>
        </a:p>
      </dgm:t>
    </dgm:pt>
    <dgm:pt modelId="{B1AA32B9-7E85-41DB-B4BB-EE5446A63BD3}">
      <dgm:prSet/>
      <dgm:spPr/>
      <dgm:t>
        <a:bodyPr/>
        <a:lstStyle/>
        <a:p>
          <a:r>
            <a:rPr lang="en-US" dirty="0"/>
            <a:t>Mandatory Grant Applications</a:t>
          </a:r>
        </a:p>
      </dgm:t>
    </dgm:pt>
    <dgm:pt modelId="{955E452A-E5F7-4115-96D8-F76A39838F15}" type="parTrans" cxnId="{D0C2727B-B42A-4E92-8C1D-675754021E19}">
      <dgm:prSet/>
      <dgm:spPr/>
      <dgm:t>
        <a:bodyPr/>
        <a:lstStyle/>
        <a:p>
          <a:endParaRPr lang="en-US"/>
        </a:p>
      </dgm:t>
    </dgm:pt>
    <dgm:pt modelId="{DA147A38-A0E3-4465-AA0A-226517B8C210}" type="sibTrans" cxnId="{D0C2727B-B42A-4E92-8C1D-675754021E19}">
      <dgm:prSet/>
      <dgm:spPr/>
      <dgm:t>
        <a:bodyPr/>
        <a:lstStyle/>
        <a:p>
          <a:endParaRPr lang="en-US"/>
        </a:p>
      </dgm:t>
    </dgm:pt>
    <dgm:pt modelId="{4679252A-71DA-4838-99F0-DE79CD14EAB3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Submission due by </a:t>
          </a:r>
          <a:r>
            <a:rPr lang="en-US" b="1" u="sng" dirty="0"/>
            <a:t>30 April 2024</a:t>
          </a:r>
          <a:endParaRPr lang="en-US" dirty="0"/>
        </a:p>
      </dgm:t>
    </dgm:pt>
    <dgm:pt modelId="{F0F350C4-B7A6-4C79-A2DF-ED658F6FE22B}" type="parTrans" cxnId="{6BB3104A-5DE4-4E00-B2FC-7840E13E4597}">
      <dgm:prSet/>
      <dgm:spPr/>
      <dgm:t>
        <a:bodyPr/>
        <a:lstStyle/>
        <a:p>
          <a:endParaRPr lang="en-US"/>
        </a:p>
      </dgm:t>
    </dgm:pt>
    <dgm:pt modelId="{0598B5F5-9E55-46ED-A008-978B571BAD62}" type="sibTrans" cxnId="{6BB3104A-5DE4-4E00-B2FC-7840E13E4597}">
      <dgm:prSet/>
      <dgm:spPr/>
      <dgm:t>
        <a:bodyPr/>
        <a:lstStyle/>
        <a:p>
          <a:endParaRPr lang="en-US"/>
        </a:p>
      </dgm:t>
    </dgm:pt>
    <dgm:pt modelId="{5C552653-7315-4FE0-A941-8849D8026322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Enhanced SETA planning cycle</a:t>
          </a:r>
        </a:p>
      </dgm:t>
    </dgm:pt>
    <dgm:pt modelId="{D7858008-8FFF-45F7-BEF5-DCF6DF2C4B6B}" type="parTrans" cxnId="{9FE91564-9E75-4ECC-A8D8-5B246944F215}">
      <dgm:prSet/>
      <dgm:spPr/>
      <dgm:t>
        <a:bodyPr/>
        <a:lstStyle/>
        <a:p>
          <a:endParaRPr lang="en-US"/>
        </a:p>
      </dgm:t>
    </dgm:pt>
    <dgm:pt modelId="{15294312-73FF-4278-A1A1-A2EEB616D259}" type="sibTrans" cxnId="{9FE91564-9E75-4ECC-A8D8-5B246944F215}">
      <dgm:prSet/>
      <dgm:spPr/>
      <dgm:t>
        <a:bodyPr/>
        <a:lstStyle/>
        <a:p>
          <a:endParaRPr lang="en-US"/>
        </a:p>
      </dgm:t>
    </dgm:pt>
    <dgm:pt modelId="{D7796544-687D-4DE0-A5B3-8623F38137C5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SSP Annual Update</a:t>
          </a:r>
        </a:p>
      </dgm:t>
    </dgm:pt>
    <dgm:pt modelId="{1CB6E215-DFFA-415B-9E9E-F11B10936796}" type="parTrans" cxnId="{38D9DD59-DB26-4375-875E-E0EE8A22BB71}">
      <dgm:prSet/>
      <dgm:spPr/>
      <dgm:t>
        <a:bodyPr/>
        <a:lstStyle/>
        <a:p>
          <a:endParaRPr lang="en-US"/>
        </a:p>
      </dgm:t>
    </dgm:pt>
    <dgm:pt modelId="{2D65D1C0-42A5-40FF-9C52-84EFEDFFC7F7}" type="sibTrans" cxnId="{38D9DD59-DB26-4375-875E-E0EE8A22BB71}">
      <dgm:prSet/>
      <dgm:spPr/>
      <dgm:t>
        <a:bodyPr/>
        <a:lstStyle/>
        <a:p>
          <a:endParaRPr lang="en-US"/>
        </a:p>
      </dgm:t>
    </dgm:pt>
    <dgm:pt modelId="{E850E25A-B7CE-426F-9703-25B8EACE75F8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Earlier Discretionary Funding Windows</a:t>
          </a:r>
        </a:p>
      </dgm:t>
    </dgm:pt>
    <dgm:pt modelId="{F977BF91-A4E1-4E20-8A64-A36AAEE3C432}" type="parTrans" cxnId="{89EA89FE-DD1C-4FF3-8235-37FF0262DB43}">
      <dgm:prSet/>
      <dgm:spPr/>
      <dgm:t>
        <a:bodyPr/>
        <a:lstStyle/>
        <a:p>
          <a:endParaRPr lang="en-US"/>
        </a:p>
      </dgm:t>
    </dgm:pt>
    <dgm:pt modelId="{7D2ACC0C-37A5-4243-ACB2-33E79A703766}" type="sibTrans" cxnId="{89EA89FE-DD1C-4FF3-8235-37FF0262DB43}">
      <dgm:prSet/>
      <dgm:spPr/>
      <dgm:t>
        <a:bodyPr/>
        <a:lstStyle/>
        <a:p>
          <a:endParaRPr lang="en-US"/>
        </a:p>
      </dgm:t>
    </dgm:pt>
    <dgm:pt modelId="{A64B337D-A104-45CB-9510-3D9EACE07551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Better alignment with skills development and financial year 2024/25</a:t>
          </a:r>
        </a:p>
      </dgm:t>
    </dgm:pt>
    <dgm:pt modelId="{BA711C01-B369-46FF-8649-2E4144AEC1AF}" type="parTrans" cxnId="{CCC9D0F1-E206-4B7C-9689-B104183DD171}">
      <dgm:prSet/>
      <dgm:spPr/>
    </dgm:pt>
    <dgm:pt modelId="{B6A79150-5B55-492E-B1ED-EB34BCDF702F}" type="sibTrans" cxnId="{CCC9D0F1-E206-4B7C-9689-B104183DD171}">
      <dgm:prSet/>
      <dgm:spPr/>
    </dgm:pt>
    <dgm:pt modelId="{7689FC2D-F2CE-4D74-B5F7-AE268E380178}" type="pres">
      <dgm:prSet presAssocID="{94398BA2-9B0A-43F8-B9DF-645FDE4E0AAB}" presName="linear" presStyleCnt="0">
        <dgm:presLayoutVars>
          <dgm:animLvl val="lvl"/>
          <dgm:resizeHandles val="exact"/>
        </dgm:presLayoutVars>
      </dgm:prSet>
      <dgm:spPr/>
    </dgm:pt>
    <dgm:pt modelId="{BB14F047-719E-4FAA-A775-F98E75D7B8D7}" type="pres">
      <dgm:prSet presAssocID="{DFC4FB9D-8415-440D-900C-7E7A79FBC4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B5DB21-BE3F-4CDF-BDD9-32E702177ADE}" type="pres">
      <dgm:prSet presAssocID="{400C8FB2-5EBE-40FF-BDBE-4E776B2F2375}" presName="spacer" presStyleCnt="0"/>
      <dgm:spPr/>
    </dgm:pt>
    <dgm:pt modelId="{2C8AAF71-AABA-4D2C-92A5-349B2961937B}" type="pres">
      <dgm:prSet presAssocID="{1E228C6F-E21B-4855-A7E5-5D120736E7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A376B2-A9C4-46BA-9881-36D9558BA1AE}" type="pres">
      <dgm:prSet presAssocID="{A95F702B-A86A-4E78-9170-D705B0935D0C}" presName="spacer" presStyleCnt="0"/>
      <dgm:spPr/>
    </dgm:pt>
    <dgm:pt modelId="{5A0C91B3-27BF-49CF-ACD9-A4F5395D1EB0}" type="pres">
      <dgm:prSet presAssocID="{B1AA32B9-7E85-41DB-B4BB-EE5446A63B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78F27B-D147-4F11-B277-BE5C6E61220F}" type="pres">
      <dgm:prSet presAssocID="{B1AA32B9-7E85-41DB-B4BB-EE5446A63BD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A9A411-1B4B-48EB-9839-E53FC3B724AE}" type="presOf" srcId="{A64B337D-A104-45CB-9510-3D9EACE07551}" destId="{9578F27B-D147-4F11-B277-BE5C6E61220F}" srcOrd="0" destOrd="1" presId="urn:microsoft.com/office/officeart/2005/8/layout/vList2"/>
    <dgm:cxn modelId="{ECFAF11E-01E1-43A3-9FF5-A51D74C07C52}" srcId="{94398BA2-9B0A-43F8-B9DF-645FDE4E0AAB}" destId="{DFC4FB9D-8415-440D-900C-7E7A79FBC46F}" srcOrd="0" destOrd="0" parTransId="{5B699705-9A6D-4F96-8222-1EEFAEC73570}" sibTransId="{400C8FB2-5EBE-40FF-BDBE-4E776B2F2375}"/>
    <dgm:cxn modelId="{61D23629-D8EC-4E4C-8027-9F114028B019}" type="presOf" srcId="{4679252A-71DA-4838-99F0-DE79CD14EAB3}" destId="{9578F27B-D147-4F11-B277-BE5C6E61220F}" srcOrd="0" destOrd="0" presId="urn:microsoft.com/office/officeart/2005/8/layout/vList2"/>
    <dgm:cxn modelId="{9FE91564-9E75-4ECC-A8D8-5B246944F215}" srcId="{B1AA32B9-7E85-41DB-B4BB-EE5446A63BD3}" destId="{5C552653-7315-4FE0-A941-8849D8026322}" srcOrd="2" destOrd="0" parTransId="{D7858008-8FFF-45F7-BEF5-DCF6DF2C4B6B}" sibTransId="{15294312-73FF-4278-A1A1-A2EEB616D259}"/>
    <dgm:cxn modelId="{6BB3104A-5DE4-4E00-B2FC-7840E13E4597}" srcId="{B1AA32B9-7E85-41DB-B4BB-EE5446A63BD3}" destId="{4679252A-71DA-4838-99F0-DE79CD14EAB3}" srcOrd="0" destOrd="0" parTransId="{F0F350C4-B7A6-4C79-A2DF-ED658F6FE22B}" sibTransId="{0598B5F5-9E55-46ED-A008-978B571BAD62}"/>
    <dgm:cxn modelId="{38D9DD59-DB26-4375-875E-E0EE8A22BB71}" srcId="{B1AA32B9-7E85-41DB-B4BB-EE5446A63BD3}" destId="{D7796544-687D-4DE0-A5B3-8623F38137C5}" srcOrd="3" destOrd="0" parTransId="{1CB6E215-DFFA-415B-9E9E-F11B10936796}" sibTransId="{2D65D1C0-42A5-40FF-9C52-84EFEDFFC7F7}"/>
    <dgm:cxn modelId="{D0C2727B-B42A-4E92-8C1D-675754021E19}" srcId="{94398BA2-9B0A-43F8-B9DF-645FDE4E0AAB}" destId="{B1AA32B9-7E85-41DB-B4BB-EE5446A63BD3}" srcOrd="2" destOrd="0" parTransId="{955E452A-E5F7-4115-96D8-F76A39838F15}" sibTransId="{DA147A38-A0E3-4465-AA0A-226517B8C210}"/>
    <dgm:cxn modelId="{81B13C88-FD21-4BF0-A592-B88D3227AC61}" type="presOf" srcId="{D7796544-687D-4DE0-A5B3-8623F38137C5}" destId="{9578F27B-D147-4F11-B277-BE5C6E61220F}" srcOrd="0" destOrd="3" presId="urn:microsoft.com/office/officeart/2005/8/layout/vList2"/>
    <dgm:cxn modelId="{20419E8D-4037-4803-A7B2-01F3A131EB10}" srcId="{94398BA2-9B0A-43F8-B9DF-645FDE4E0AAB}" destId="{1E228C6F-E21B-4855-A7E5-5D120736E7F6}" srcOrd="1" destOrd="0" parTransId="{62CBC65D-5BAE-4096-829C-F6DD0B068866}" sibTransId="{A95F702B-A86A-4E78-9170-D705B0935D0C}"/>
    <dgm:cxn modelId="{FB09EA9B-CDEE-4A7A-AE9A-33DEE4A83A7F}" type="presOf" srcId="{B1AA32B9-7E85-41DB-B4BB-EE5446A63BD3}" destId="{5A0C91B3-27BF-49CF-ACD9-A4F5395D1EB0}" srcOrd="0" destOrd="0" presId="urn:microsoft.com/office/officeart/2005/8/layout/vList2"/>
    <dgm:cxn modelId="{4CCAEC9E-4B6F-4622-982C-2310D3EEDF3B}" type="presOf" srcId="{94398BA2-9B0A-43F8-B9DF-645FDE4E0AAB}" destId="{7689FC2D-F2CE-4D74-B5F7-AE268E380178}" srcOrd="0" destOrd="0" presId="urn:microsoft.com/office/officeart/2005/8/layout/vList2"/>
    <dgm:cxn modelId="{347596B1-1A3B-4CD4-BDD5-F49DED0D3BBB}" type="presOf" srcId="{5C552653-7315-4FE0-A941-8849D8026322}" destId="{9578F27B-D147-4F11-B277-BE5C6E61220F}" srcOrd="0" destOrd="2" presId="urn:microsoft.com/office/officeart/2005/8/layout/vList2"/>
    <dgm:cxn modelId="{A3D41CB2-9F78-4E88-B3FD-B59B35C0CEF7}" type="presOf" srcId="{1E228C6F-E21B-4855-A7E5-5D120736E7F6}" destId="{2C8AAF71-AABA-4D2C-92A5-349B2961937B}" srcOrd="0" destOrd="0" presId="urn:microsoft.com/office/officeart/2005/8/layout/vList2"/>
    <dgm:cxn modelId="{E9E2B2ED-21E6-443C-B453-CC96610150EC}" type="presOf" srcId="{DFC4FB9D-8415-440D-900C-7E7A79FBC46F}" destId="{BB14F047-719E-4FAA-A775-F98E75D7B8D7}" srcOrd="0" destOrd="0" presId="urn:microsoft.com/office/officeart/2005/8/layout/vList2"/>
    <dgm:cxn modelId="{CCC9D0F1-E206-4B7C-9689-B104183DD171}" srcId="{B1AA32B9-7E85-41DB-B4BB-EE5446A63BD3}" destId="{A64B337D-A104-45CB-9510-3D9EACE07551}" srcOrd="1" destOrd="0" parTransId="{BA711C01-B369-46FF-8649-2E4144AEC1AF}" sibTransId="{B6A79150-5B55-492E-B1ED-EB34BCDF702F}"/>
    <dgm:cxn modelId="{00AEB0F7-5284-4CBB-9F98-13A4DC3994AE}" type="presOf" srcId="{E850E25A-B7CE-426F-9703-25B8EACE75F8}" destId="{9578F27B-D147-4F11-B277-BE5C6E61220F}" srcOrd="0" destOrd="4" presId="urn:microsoft.com/office/officeart/2005/8/layout/vList2"/>
    <dgm:cxn modelId="{89EA89FE-DD1C-4FF3-8235-37FF0262DB43}" srcId="{B1AA32B9-7E85-41DB-B4BB-EE5446A63BD3}" destId="{E850E25A-B7CE-426F-9703-25B8EACE75F8}" srcOrd="4" destOrd="0" parTransId="{F977BF91-A4E1-4E20-8A64-A36AAEE3C432}" sibTransId="{7D2ACC0C-37A5-4243-ACB2-33E79A703766}"/>
    <dgm:cxn modelId="{A984A95D-2C5B-4F77-BABA-722F4B01EE87}" type="presParOf" srcId="{7689FC2D-F2CE-4D74-B5F7-AE268E380178}" destId="{BB14F047-719E-4FAA-A775-F98E75D7B8D7}" srcOrd="0" destOrd="0" presId="urn:microsoft.com/office/officeart/2005/8/layout/vList2"/>
    <dgm:cxn modelId="{C2C7D563-90B7-4FFC-BE66-9002D9CC3971}" type="presParOf" srcId="{7689FC2D-F2CE-4D74-B5F7-AE268E380178}" destId="{B2B5DB21-BE3F-4CDF-BDD9-32E702177ADE}" srcOrd="1" destOrd="0" presId="urn:microsoft.com/office/officeart/2005/8/layout/vList2"/>
    <dgm:cxn modelId="{51C52B85-D750-47F2-B3E6-B895D2E3D438}" type="presParOf" srcId="{7689FC2D-F2CE-4D74-B5F7-AE268E380178}" destId="{2C8AAF71-AABA-4D2C-92A5-349B2961937B}" srcOrd="2" destOrd="0" presId="urn:microsoft.com/office/officeart/2005/8/layout/vList2"/>
    <dgm:cxn modelId="{45825DF2-1689-486C-A429-3A7812A6A89A}" type="presParOf" srcId="{7689FC2D-F2CE-4D74-B5F7-AE268E380178}" destId="{02A376B2-A9C4-46BA-9881-36D9558BA1AE}" srcOrd="3" destOrd="0" presId="urn:microsoft.com/office/officeart/2005/8/layout/vList2"/>
    <dgm:cxn modelId="{BFA973E7-9D9A-4480-8CDA-6F61B8D25342}" type="presParOf" srcId="{7689FC2D-F2CE-4D74-B5F7-AE268E380178}" destId="{5A0C91B3-27BF-49CF-ACD9-A4F5395D1EB0}" srcOrd="4" destOrd="0" presId="urn:microsoft.com/office/officeart/2005/8/layout/vList2"/>
    <dgm:cxn modelId="{21328817-075E-4187-8FD6-42071567D52A}" type="presParOf" srcId="{7689FC2D-F2CE-4D74-B5F7-AE268E380178}" destId="{9578F27B-D147-4F11-B277-BE5C6E61220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82AE6-6C1F-4E6F-879C-CC54961F3F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B1190A-DA15-4304-B31A-8BD04DB8C08E}">
      <dgm:prSet/>
      <dgm:spPr/>
      <dgm:t>
        <a:bodyPr/>
        <a:lstStyle/>
        <a:p>
          <a:r>
            <a:rPr lang="en-US" b="0" dirty="0"/>
            <a:t>A levy paying employer claiming a Mandatory Grant must</a:t>
          </a:r>
        </a:p>
      </dgm:t>
    </dgm:pt>
    <dgm:pt modelId="{D27A6C7B-6478-466C-B218-2446A83A1099}" type="parTrans" cxnId="{8C17DB8C-0570-4904-87F9-DE713E526E54}">
      <dgm:prSet/>
      <dgm:spPr/>
      <dgm:t>
        <a:bodyPr/>
        <a:lstStyle/>
        <a:p>
          <a:endParaRPr lang="en-US"/>
        </a:p>
      </dgm:t>
    </dgm:pt>
    <dgm:pt modelId="{7271B74A-7C42-4EC2-B921-C03EFA86C898}" type="sibTrans" cxnId="{8C17DB8C-0570-4904-87F9-DE713E526E54}">
      <dgm:prSet/>
      <dgm:spPr/>
      <dgm:t>
        <a:bodyPr/>
        <a:lstStyle/>
        <a:p>
          <a:endParaRPr lang="en-US"/>
        </a:p>
      </dgm:t>
    </dgm:pt>
    <dgm:pt modelId="{485F3D2C-311E-48C1-81B8-0E2C7FF3D6F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dirty="0"/>
            <a:t>Meet the eligibility criteria for the payment of a Mandatory Grant</a:t>
          </a:r>
        </a:p>
      </dgm:t>
    </dgm:pt>
    <dgm:pt modelId="{1EECAEE2-CE10-4A1A-B8E7-58DE58DBBF36}" type="parTrans" cxnId="{5B0C685F-678F-401B-BC5A-5146108D280A}">
      <dgm:prSet/>
      <dgm:spPr/>
      <dgm:t>
        <a:bodyPr/>
        <a:lstStyle/>
        <a:p>
          <a:endParaRPr lang="en-US"/>
        </a:p>
      </dgm:t>
    </dgm:pt>
    <dgm:pt modelId="{99D5FBA5-986A-44A2-9584-1E64EF8C7B39}" type="sibTrans" cxnId="{5B0C685F-678F-401B-BC5A-5146108D280A}">
      <dgm:prSet/>
      <dgm:spPr/>
      <dgm:t>
        <a:bodyPr/>
        <a:lstStyle/>
        <a:p>
          <a:endParaRPr lang="en-US"/>
        </a:p>
      </dgm:t>
    </dgm:pt>
    <dgm:pt modelId="{3778C258-0087-496E-B135-D8861C026122}">
      <dgm:prSet/>
      <dgm:spPr/>
      <dgm:t>
        <a:bodyPr/>
        <a:lstStyle/>
        <a:p>
          <a:r>
            <a:rPr lang="en-US" dirty="0"/>
            <a:t>An eligible employer - </a:t>
          </a:r>
        </a:p>
      </dgm:t>
    </dgm:pt>
    <dgm:pt modelId="{173FA081-4730-4DDE-9FBD-5C4F518B5A0A}" type="parTrans" cxnId="{242AEC01-7BB5-4871-8DB2-72B67377D0B2}">
      <dgm:prSet/>
      <dgm:spPr/>
      <dgm:t>
        <a:bodyPr/>
        <a:lstStyle/>
        <a:p>
          <a:endParaRPr lang="en-US"/>
        </a:p>
      </dgm:t>
    </dgm:pt>
    <dgm:pt modelId="{8AF66561-9089-4E40-9C7C-79187F9E08F3}" type="sibTrans" cxnId="{242AEC01-7BB5-4871-8DB2-72B67377D0B2}">
      <dgm:prSet/>
      <dgm:spPr/>
      <dgm:t>
        <a:bodyPr/>
        <a:lstStyle/>
        <a:p>
          <a:endParaRPr lang="en-US"/>
        </a:p>
      </dgm:t>
    </dgm:pt>
    <dgm:pt modelId="{6BF943E9-1902-4117-81CA-8168E3687377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/>
            <a:t>Has registered for skills development levies;</a:t>
          </a:r>
        </a:p>
      </dgm:t>
    </dgm:pt>
    <dgm:pt modelId="{28B090AD-F94D-4A17-84F8-745B5B9606DA}" type="parTrans" cxnId="{3DB0FB3A-683B-4EC1-8A99-6704CA87D0A6}">
      <dgm:prSet/>
      <dgm:spPr/>
      <dgm:t>
        <a:bodyPr/>
        <a:lstStyle/>
        <a:p>
          <a:endParaRPr lang="en-US"/>
        </a:p>
      </dgm:t>
    </dgm:pt>
    <dgm:pt modelId="{81FEF9DB-8A94-4AF4-B3EB-7A5A3E8F08A6}" type="sibTrans" cxnId="{3DB0FB3A-683B-4EC1-8A99-6704CA87D0A6}">
      <dgm:prSet/>
      <dgm:spPr/>
      <dgm:t>
        <a:bodyPr/>
        <a:lstStyle/>
        <a:p>
          <a:endParaRPr lang="en-US"/>
        </a:p>
      </dgm:t>
    </dgm:pt>
    <dgm:pt modelId="{78D8291C-0883-48D3-A7E5-75B754AF144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/>
            <a:t>Has paid the levies in the prescribed manner and is up-to-date (minimum threshold R500k per annum);</a:t>
          </a:r>
        </a:p>
      </dgm:t>
    </dgm:pt>
    <dgm:pt modelId="{BE8C0008-6E91-4CE1-9A4C-6F210C47681C}" type="parTrans" cxnId="{1AE41BCC-EE62-4385-B0A9-0B4D74AC829D}">
      <dgm:prSet/>
      <dgm:spPr/>
      <dgm:t>
        <a:bodyPr/>
        <a:lstStyle/>
        <a:p>
          <a:endParaRPr lang="en-US"/>
        </a:p>
      </dgm:t>
    </dgm:pt>
    <dgm:pt modelId="{CCE4CB3C-9505-4CE0-9893-A9FB77EBFFF7}" type="sibTrans" cxnId="{1AE41BCC-EE62-4385-B0A9-0B4D74AC829D}">
      <dgm:prSet/>
      <dgm:spPr/>
      <dgm:t>
        <a:bodyPr/>
        <a:lstStyle/>
        <a:p>
          <a:endParaRPr lang="en-US"/>
        </a:p>
      </dgm:t>
    </dgm:pt>
    <dgm:pt modelId="{14C24080-4DB9-4EE9-820F-325C602A5E52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/>
            <a:t>Has submitted a WSP / PIVOTAL Plan and ATR/PIVOTAL Report within the prescribed timeframes (30 April) that contributes to the relevant SETA SSP</a:t>
          </a:r>
        </a:p>
      </dgm:t>
    </dgm:pt>
    <dgm:pt modelId="{ED36FF18-9036-4F8E-B04D-F1FFDC367093}" type="parTrans" cxnId="{C8C03941-DC7A-4411-B750-3499DE8066FA}">
      <dgm:prSet/>
      <dgm:spPr/>
      <dgm:t>
        <a:bodyPr/>
        <a:lstStyle/>
        <a:p>
          <a:endParaRPr lang="en-US"/>
        </a:p>
      </dgm:t>
    </dgm:pt>
    <dgm:pt modelId="{F0659336-A437-487C-9EAB-AE64F4BD80B6}" type="sibTrans" cxnId="{C8C03941-DC7A-4411-B750-3499DE8066FA}">
      <dgm:prSet/>
      <dgm:spPr/>
      <dgm:t>
        <a:bodyPr/>
        <a:lstStyle/>
        <a:p>
          <a:endParaRPr lang="en-US"/>
        </a:p>
      </dgm:t>
    </dgm:pt>
    <dgm:pt modelId="{A015D7F0-B648-4576-8C40-9F0C27E83CE0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dirty="0"/>
            <a:t>Has submitted an Annual Training Report and/or PIVOTAL Training Report, demonstrating some alignment to the previous year’s WSP and/or PIVOTAL Plan </a:t>
          </a:r>
        </a:p>
      </dgm:t>
    </dgm:pt>
    <dgm:pt modelId="{484ABFCE-B4B0-4AA1-8891-E4604AEB153E}" type="parTrans" cxnId="{D2C59906-30EE-4E9E-8AF5-6DE492C0ECF7}">
      <dgm:prSet/>
      <dgm:spPr/>
      <dgm:t>
        <a:bodyPr/>
        <a:lstStyle/>
        <a:p>
          <a:endParaRPr lang="en-US"/>
        </a:p>
      </dgm:t>
    </dgm:pt>
    <dgm:pt modelId="{9127FE24-AFC1-46FE-96EF-47093EAB5121}" type="sibTrans" cxnId="{D2C59906-30EE-4E9E-8AF5-6DE492C0ECF7}">
      <dgm:prSet/>
      <dgm:spPr/>
      <dgm:t>
        <a:bodyPr/>
        <a:lstStyle/>
        <a:p>
          <a:endParaRPr lang="en-US"/>
        </a:p>
      </dgm:t>
    </dgm:pt>
    <dgm:pt modelId="{0D1304B9-3963-4FBB-BC52-43FEEBD66B4B}" type="pres">
      <dgm:prSet presAssocID="{31182AE6-6C1F-4E6F-879C-CC54961F3F29}" presName="Name0" presStyleCnt="0">
        <dgm:presLayoutVars>
          <dgm:dir/>
          <dgm:animLvl val="lvl"/>
          <dgm:resizeHandles val="exact"/>
        </dgm:presLayoutVars>
      </dgm:prSet>
      <dgm:spPr/>
    </dgm:pt>
    <dgm:pt modelId="{3F2772A1-F551-494C-9893-075643F431AE}" type="pres">
      <dgm:prSet presAssocID="{D1B1190A-DA15-4304-B31A-8BD04DB8C08E}" presName="linNode" presStyleCnt="0"/>
      <dgm:spPr/>
    </dgm:pt>
    <dgm:pt modelId="{AEE498EB-A730-4908-ADDA-39E8927677A1}" type="pres">
      <dgm:prSet presAssocID="{D1B1190A-DA15-4304-B31A-8BD04DB8C08E}" presName="parentText" presStyleLbl="node1" presStyleIdx="0" presStyleCnt="2" custLinFactNeighborX="-1000" custLinFactNeighborY="94">
        <dgm:presLayoutVars>
          <dgm:chMax val="1"/>
          <dgm:bulletEnabled val="1"/>
        </dgm:presLayoutVars>
      </dgm:prSet>
      <dgm:spPr/>
    </dgm:pt>
    <dgm:pt modelId="{BD8D0882-6A1A-4814-AAD0-323DAE6916F1}" type="pres">
      <dgm:prSet presAssocID="{D1B1190A-DA15-4304-B31A-8BD04DB8C08E}" presName="descendantText" presStyleLbl="alignAccFollowNode1" presStyleIdx="0" presStyleCnt="2">
        <dgm:presLayoutVars>
          <dgm:bulletEnabled val="1"/>
        </dgm:presLayoutVars>
      </dgm:prSet>
      <dgm:spPr/>
    </dgm:pt>
    <dgm:pt modelId="{1311C93E-CC7E-4CC4-AEC3-AB262E0D75C5}" type="pres">
      <dgm:prSet presAssocID="{7271B74A-7C42-4EC2-B921-C03EFA86C898}" presName="sp" presStyleCnt="0"/>
      <dgm:spPr/>
    </dgm:pt>
    <dgm:pt modelId="{DE11124C-8481-4D35-90AD-CD14090B1F51}" type="pres">
      <dgm:prSet presAssocID="{3778C258-0087-496E-B135-D8861C026122}" presName="linNode" presStyleCnt="0"/>
      <dgm:spPr/>
    </dgm:pt>
    <dgm:pt modelId="{7EB91FED-0865-4DC2-8D93-A353EF25E80F}" type="pres">
      <dgm:prSet presAssocID="{3778C258-0087-496E-B135-D8861C02612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5509761-2FCE-4D5B-AC72-2C09C70B9FEE}" type="pres">
      <dgm:prSet presAssocID="{3778C258-0087-496E-B135-D8861C026122}" presName="descendantText" presStyleLbl="alignAccFollowNode1" presStyleIdx="1" presStyleCnt="2" custScaleY="281645" custLinFactNeighborX="2555" custLinFactNeighborY="-6199">
        <dgm:presLayoutVars>
          <dgm:bulletEnabled val="1"/>
        </dgm:presLayoutVars>
      </dgm:prSet>
      <dgm:spPr/>
    </dgm:pt>
  </dgm:ptLst>
  <dgm:cxnLst>
    <dgm:cxn modelId="{857AB101-59CD-4E49-94FD-37651C4E9360}" type="presOf" srcId="{D1B1190A-DA15-4304-B31A-8BD04DB8C08E}" destId="{AEE498EB-A730-4908-ADDA-39E8927677A1}" srcOrd="0" destOrd="0" presId="urn:microsoft.com/office/officeart/2005/8/layout/vList5"/>
    <dgm:cxn modelId="{242AEC01-7BB5-4871-8DB2-72B67377D0B2}" srcId="{31182AE6-6C1F-4E6F-879C-CC54961F3F29}" destId="{3778C258-0087-496E-B135-D8861C026122}" srcOrd="1" destOrd="0" parTransId="{173FA081-4730-4DDE-9FBD-5C4F518B5A0A}" sibTransId="{8AF66561-9089-4E40-9C7C-79187F9E08F3}"/>
    <dgm:cxn modelId="{D2C59906-30EE-4E9E-8AF5-6DE492C0ECF7}" srcId="{3778C258-0087-496E-B135-D8861C026122}" destId="{A015D7F0-B648-4576-8C40-9F0C27E83CE0}" srcOrd="3" destOrd="0" parTransId="{484ABFCE-B4B0-4AA1-8891-E4604AEB153E}" sibTransId="{9127FE24-AFC1-46FE-96EF-47093EAB5121}"/>
    <dgm:cxn modelId="{61DCB313-EDE8-4449-9BD2-14818F75AF73}" type="presOf" srcId="{6BF943E9-1902-4117-81CA-8168E3687377}" destId="{55509761-2FCE-4D5B-AC72-2C09C70B9FEE}" srcOrd="0" destOrd="0" presId="urn:microsoft.com/office/officeart/2005/8/layout/vList5"/>
    <dgm:cxn modelId="{2E453B25-A3DC-4D30-AE11-541DC917F907}" type="presOf" srcId="{485F3D2C-311E-48C1-81B8-0E2C7FF3D6F5}" destId="{BD8D0882-6A1A-4814-AAD0-323DAE6916F1}" srcOrd="0" destOrd="0" presId="urn:microsoft.com/office/officeart/2005/8/layout/vList5"/>
    <dgm:cxn modelId="{3DB0FB3A-683B-4EC1-8A99-6704CA87D0A6}" srcId="{3778C258-0087-496E-B135-D8861C026122}" destId="{6BF943E9-1902-4117-81CA-8168E3687377}" srcOrd="0" destOrd="0" parTransId="{28B090AD-F94D-4A17-84F8-745B5B9606DA}" sibTransId="{81FEF9DB-8A94-4AF4-B3EB-7A5A3E8F08A6}"/>
    <dgm:cxn modelId="{5B0C685F-678F-401B-BC5A-5146108D280A}" srcId="{D1B1190A-DA15-4304-B31A-8BD04DB8C08E}" destId="{485F3D2C-311E-48C1-81B8-0E2C7FF3D6F5}" srcOrd="0" destOrd="0" parTransId="{1EECAEE2-CE10-4A1A-B8E7-58DE58DBBF36}" sibTransId="{99D5FBA5-986A-44A2-9584-1E64EF8C7B39}"/>
    <dgm:cxn modelId="{C8C03941-DC7A-4411-B750-3499DE8066FA}" srcId="{3778C258-0087-496E-B135-D8861C026122}" destId="{14C24080-4DB9-4EE9-820F-325C602A5E52}" srcOrd="2" destOrd="0" parTransId="{ED36FF18-9036-4F8E-B04D-F1FFDC367093}" sibTransId="{F0659336-A437-487C-9EAB-AE64F4BD80B6}"/>
    <dgm:cxn modelId="{A6EC6348-3A56-4DA4-BF77-EFF68C133557}" type="presOf" srcId="{A015D7F0-B648-4576-8C40-9F0C27E83CE0}" destId="{55509761-2FCE-4D5B-AC72-2C09C70B9FEE}" srcOrd="0" destOrd="3" presId="urn:microsoft.com/office/officeart/2005/8/layout/vList5"/>
    <dgm:cxn modelId="{C8B15580-DA96-4764-8CF5-47460AA328F7}" type="presOf" srcId="{14C24080-4DB9-4EE9-820F-325C602A5E52}" destId="{55509761-2FCE-4D5B-AC72-2C09C70B9FEE}" srcOrd="0" destOrd="2" presId="urn:microsoft.com/office/officeart/2005/8/layout/vList5"/>
    <dgm:cxn modelId="{8C17DB8C-0570-4904-87F9-DE713E526E54}" srcId="{31182AE6-6C1F-4E6F-879C-CC54961F3F29}" destId="{D1B1190A-DA15-4304-B31A-8BD04DB8C08E}" srcOrd="0" destOrd="0" parTransId="{D27A6C7B-6478-466C-B218-2446A83A1099}" sibTransId="{7271B74A-7C42-4EC2-B921-C03EFA86C898}"/>
    <dgm:cxn modelId="{D6DB5AA9-5695-4E0A-8565-C0BCB9D3B2B5}" type="presOf" srcId="{78D8291C-0883-48D3-A7E5-75B754AF1445}" destId="{55509761-2FCE-4D5B-AC72-2C09C70B9FEE}" srcOrd="0" destOrd="1" presId="urn:microsoft.com/office/officeart/2005/8/layout/vList5"/>
    <dgm:cxn modelId="{1AE41BCC-EE62-4385-B0A9-0B4D74AC829D}" srcId="{3778C258-0087-496E-B135-D8861C026122}" destId="{78D8291C-0883-48D3-A7E5-75B754AF1445}" srcOrd="1" destOrd="0" parTransId="{BE8C0008-6E91-4CE1-9A4C-6F210C47681C}" sibTransId="{CCE4CB3C-9505-4CE0-9893-A9FB77EBFFF7}"/>
    <dgm:cxn modelId="{BB6F9CD5-5C37-4F13-A998-E7DCED886DCB}" type="presOf" srcId="{3778C258-0087-496E-B135-D8861C026122}" destId="{7EB91FED-0865-4DC2-8D93-A353EF25E80F}" srcOrd="0" destOrd="0" presId="urn:microsoft.com/office/officeart/2005/8/layout/vList5"/>
    <dgm:cxn modelId="{24FBAEF9-E92C-4F0C-96E4-F9ECDC21E34B}" type="presOf" srcId="{31182AE6-6C1F-4E6F-879C-CC54961F3F29}" destId="{0D1304B9-3963-4FBB-BC52-43FEEBD66B4B}" srcOrd="0" destOrd="0" presId="urn:microsoft.com/office/officeart/2005/8/layout/vList5"/>
    <dgm:cxn modelId="{E61C514F-F68A-464A-A0EE-025C0C9881BB}" type="presParOf" srcId="{0D1304B9-3963-4FBB-BC52-43FEEBD66B4B}" destId="{3F2772A1-F551-494C-9893-075643F431AE}" srcOrd="0" destOrd="0" presId="urn:microsoft.com/office/officeart/2005/8/layout/vList5"/>
    <dgm:cxn modelId="{01118F64-5114-450D-A34A-A54E2101ADB1}" type="presParOf" srcId="{3F2772A1-F551-494C-9893-075643F431AE}" destId="{AEE498EB-A730-4908-ADDA-39E8927677A1}" srcOrd="0" destOrd="0" presId="urn:microsoft.com/office/officeart/2005/8/layout/vList5"/>
    <dgm:cxn modelId="{8C8C13FF-F890-4185-8E39-CEA826270439}" type="presParOf" srcId="{3F2772A1-F551-494C-9893-075643F431AE}" destId="{BD8D0882-6A1A-4814-AAD0-323DAE6916F1}" srcOrd="1" destOrd="0" presId="urn:microsoft.com/office/officeart/2005/8/layout/vList5"/>
    <dgm:cxn modelId="{C82ECD46-0BB9-44D9-9B7D-549C6D420204}" type="presParOf" srcId="{0D1304B9-3963-4FBB-BC52-43FEEBD66B4B}" destId="{1311C93E-CC7E-4CC4-AEC3-AB262E0D75C5}" srcOrd="1" destOrd="0" presId="urn:microsoft.com/office/officeart/2005/8/layout/vList5"/>
    <dgm:cxn modelId="{370AD742-399B-4EEF-B872-EC3ABDA7C23B}" type="presParOf" srcId="{0D1304B9-3963-4FBB-BC52-43FEEBD66B4B}" destId="{DE11124C-8481-4D35-90AD-CD14090B1F51}" srcOrd="2" destOrd="0" presId="urn:microsoft.com/office/officeart/2005/8/layout/vList5"/>
    <dgm:cxn modelId="{0D45591B-60B0-4EEB-90D2-BA26A0608270}" type="presParOf" srcId="{DE11124C-8481-4D35-90AD-CD14090B1F51}" destId="{7EB91FED-0865-4DC2-8D93-A353EF25E80F}" srcOrd="0" destOrd="0" presId="urn:microsoft.com/office/officeart/2005/8/layout/vList5"/>
    <dgm:cxn modelId="{E3D165BB-2318-48A0-94E1-1A630C38A0D6}" type="presParOf" srcId="{DE11124C-8481-4D35-90AD-CD14090B1F51}" destId="{55509761-2FCE-4D5B-AC72-2C09C70B9F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D0276-075E-48F7-B6B9-25E935E77A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3A0C1-99A6-4E2F-9F26-76CD709C1902}">
      <dgm:prSet/>
      <dgm:spPr/>
      <dgm:t>
        <a:bodyPr/>
        <a:lstStyle/>
        <a:p>
          <a:r>
            <a:rPr lang="en-US" b="1" dirty="0"/>
            <a:t>Deadline for submissions: </a:t>
          </a:r>
          <a:r>
            <a:rPr lang="en-US" dirty="0"/>
            <a:t>on/or before 30 April </a:t>
          </a:r>
        </a:p>
      </dgm:t>
    </dgm:pt>
    <dgm:pt modelId="{8795351F-3E2B-408C-A79D-4C94CD8738C5}" type="parTrans" cxnId="{B63B151B-456D-4873-841D-8BC6B58D3608}">
      <dgm:prSet/>
      <dgm:spPr/>
      <dgm:t>
        <a:bodyPr/>
        <a:lstStyle/>
        <a:p>
          <a:endParaRPr lang="en-US"/>
        </a:p>
      </dgm:t>
    </dgm:pt>
    <dgm:pt modelId="{3077EB2A-F852-41CA-B938-6322702E4603}" type="sibTrans" cxnId="{B63B151B-456D-4873-841D-8BC6B58D3608}">
      <dgm:prSet/>
      <dgm:spPr/>
      <dgm:t>
        <a:bodyPr/>
        <a:lstStyle/>
        <a:p>
          <a:endParaRPr lang="en-US"/>
        </a:p>
      </dgm:t>
    </dgm:pt>
    <dgm:pt modelId="{5376A1D5-869E-4C52-942A-B44318350AFA}">
      <dgm:prSet custT="1"/>
      <dgm:spPr/>
      <dgm:t>
        <a:bodyPr/>
        <a:lstStyle/>
        <a:p>
          <a:pPr algn="l"/>
          <a:r>
            <a:rPr lang="en-US" sz="3200" dirty="0"/>
            <a:t>Applications to be submitted electronically via LMIS</a:t>
          </a:r>
        </a:p>
      </dgm:t>
    </dgm:pt>
    <dgm:pt modelId="{7A7DE5F8-625B-401F-9CE3-AF7FAC5E7D5F}" type="parTrans" cxnId="{C11EBF3E-97AE-499B-BF8B-EC5A53CB5065}">
      <dgm:prSet/>
      <dgm:spPr/>
      <dgm:t>
        <a:bodyPr/>
        <a:lstStyle/>
        <a:p>
          <a:endParaRPr lang="en-US"/>
        </a:p>
      </dgm:t>
    </dgm:pt>
    <dgm:pt modelId="{928B8D27-8BB5-4182-8D11-DCCAB71826B1}" type="sibTrans" cxnId="{C11EBF3E-97AE-499B-BF8B-EC5A53CB5065}">
      <dgm:prSet/>
      <dgm:spPr/>
      <dgm:t>
        <a:bodyPr/>
        <a:lstStyle/>
        <a:p>
          <a:endParaRPr lang="en-US"/>
        </a:p>
      </dgm:t>
    </dgm:pt>
    <dgm:pt modelId="{70237E8D-25CD-480C-9117-1C9B770DFBB4}">
      <dgm:prSet custT="1"/>
      <dgm:spPr/>
      <dgm:t>
        <a:bodyPr/>
        <a:lstStyle/>
        <a:p>
          <a:pPr algn="l"/>
          <a:r>
            <a:rPr lang="en-US" sz="3200" dirty="0"/>
            <a:t>Scanned authorization page and scanned current proof of banking details to be upload to LMIS </a:t>
          </a:r>
          <a:r>
            <a:rPr lang="en-US" sz="3200" b="1" dirty="0"/>
            <a:t>Original proof of banking details will be required from first time applicants or if an applicant’s banking details have changed since the previous year’s submission.</a:t>
          </a:r>
          <a:endParaRPr lang="en-US" sz="3200" dirty="0"/>
        </a:p>
      </dgm:t>
    </dgm:pt>
    <dgm:pt modelId="{6F950AB8-0BCD-47DA-951F-87F39CCEBA90}" type="parTrans" cxnId="{916F0983-ED5C-4071-B25C-D960DA66A9F6}">
      <dgm:prSet/>
      <dgm:spPr/>
      <dgm:t>
        <a:bodyPr/>
        <a:lstStyle/>
        <a:p>
          <a:endParaRPr lang="en-US"/>
        </a:p>
      </dgm:t>
    </dgm:pt>
    <dgm:pt modelId="{CC4F8C0F-717C-43B1-9D4C-4358BDDD1C08}" type="sibTrans" cxnId="{916F0983-ED5C-4071-B25C-D960DA66A9F6}">
      <dgm:prSet/>
      <dgm:spPr/>
      <dgm:t>
        <a:bodyPr/>
        <a:lstStyle/>
        <a:p>
          <a:endParaRPr lang="en-US"/>
        </a:p>
      </dgm:t>
    </dgm:pt>
    <dgm:pt modelId="{AB20DD04-7DF5-4BDF-882C-AEEA1C9EF89E}">
      <dgm:prSet custT="1"/>
      <dgm:spPr/>
      <dgm:t>
        <a:bodyPr/>
        <a:lstStyle/>
        <a:p>
          <a:pPr algn="l"/>
          <a:r>
            <a:rPr lang="en-US" sz="3200" dirty="0"/>
            <a:t>Assistance will be supplied to applicants unable to access the LMIS on request</a:t>
          </a:r>
        </a:p>
      </dgm:t>
    </dgm:pt>
    <dgm:pt modelId="{2AD4836C-A541-4C11-9CDE-E5EEC1293109}" type="parTrans" cxnId="{187BCED9-7EC4-45D4-B619-0EE0D3E7D132}">
      <dgm:prSet/>
      <dgm:spPr/>
      <dgm:t>
        <a:bodyPr/>
        <a:lstStyle/>
        <a:p>
          <a:endParaRPr lang="en-US"/>
        </a:p>
      </dgm:t>
    </dgm:pt>
    <dgm:pt modelId="{A0C19914-8D1E-4B42-8A50-2AB929E6DE98}" type="sibTrans" cxnId="{187BCED9-7EC4-45D4-B619-0EE0D3E7D132}">
      <dgm:prSet/>
      <dgm:spPr/>
      <dgm:t>
        <a:bodyPr/>
        <a:lstStyle/>
        <a:p>
          <a:endParaRPr lang="en-US"/>
        </a:p>
      </dgm:t>
    </dgm:pt>
    <dgm:pt modelId="{87BDBAA3-1AFE-4A4F-ACAA-BB16E7986A20}">
      <dgm:prSet custT="1"/>
      <dgm:spPr/>
      <dgm:t>
        <a:bodyPr/>
        <a:lstStyle/>
        <a:p>
          <a:pPr algn="l"/>
          <a:r>
            <a:rPr lang="en-US" sz="3200" dirty="0"/>
            <a:t>Requests for extension or anticipated delays to be submitted by 31 March 2024 for MG to Skills Planning Division</a:t>
          </a:r>
        </a:p>
      </dgm:t>
    </dgm:pt>
    <dgm:pt modelId="{016A3C3A-10D4-41C3-ADD4-CE51EDBB97FD}" type="parTrans" cxnId="{E2BC9BCB-8568-44CD-B5DE-0947198D3D8C}">
      <dgm:prSet/>
      <dgm:spPr/>
      <dgm:t>
        <a:bodyPr/>
        <a:lstStyle/>
        <a:p>
          <a:endParaRPr lang="en-US"/>
        </a:p>
      </dgm:t>
    </dgm:pt>
    <dgm:pt modelId="{865E74A1-46BB-4D69-9480-18CC3FD91DD9}" type="sibTrans" cxnId="{E2BC9BCB-8568-44CD-B5DE-0947198D3D8C}">
      <dgm:prSet/>
      <dgm:spPr/>
      <dgm:t>
        <a:bodyPr/>
        <a:lstStyle/>
        <a:p>
          <a:endParaRPr lang="en-US"/>
        </a:p>
      </dgm:t>
    </dgm:pt>
    <dgm:pt modelId="{37B631CA-0C11-4113-8500-7D223DEA4E80}">
      <dgm:prSet custT="1"/>
      <dgm:spPr/>
      <dgm:t>
        <a:bodyPr/>
        <a:lstStyle/>
        <a:p>
          <a:pPr algn="l"/>
          <a:r>
            <a:rPr lang="en-US" sz="3200" b="1" dirty="0"/>
            <a:t>Subject to approval by Board</a:t>
          </a:r>
          <a:endParaRPr lang="en-US" sz="3200" dirty="0"/>
        </a:p>
      </dgm:t>
    </dgm:pt>
    <dgm:pt modelId="{F4F42E68-FFE8-476E-9B61-A8B8DEAA2932}" type="parTrans" cxnId="{8E09A547-C9CC-40E6-9566-B3BB200D805E}">
      <dgm:prSet/>
      <dgm:spPr/>
      <dgm:t>
        <a:bodyPr/>
        <a:lstStyle/>
        <a:p>
          <a:endParaRPr lang="en-ZA"/>
        </a:p>
      </dgm:t>
    </dgm:pt>
    <dgm:pt modelId="{066EAA94-D343-4BC7-A26C-9A80CC0B4837}" type="sibTrans" cxnId="{8E09A547-C9CC-40E6-9566-B3BB200D805E}">
      <dgm:prSet/>
      <dgm:spPr/>
      <dgm:t>
        <a:bodyPr/>
        <a:lstStyle/>
        <a:p>
          <a:endParaRPr lang="en-ZA"/>
        </a:p>
      </dgm:t>
    </dgm:pt>
    <dgm:pt modelId="{F8EC940A-7C5E-47BA-8C3B-DB9FA035EF6B}" type="pres">
      <dgm:prSet presAssocID="{D04D0276-075E-48F7-B6B9-25E935E77A32}" presName="linear" presStyleCnt="0">
        <dgm:presLayoutVars>
          <dgm:animLvl val="lvl"/>
          <dgm:resizeHandles val="exact"/>
        </dgm:presLayoutVars>
      </dgm:prSet>
      <dgm:spPr/>
    </dgm:pt>
    <dgm:pt modelId="{630AC215-FBFB-439C-A346-710245ED4925}" type="pres">
      <dgm:prSet presAssocID="{0323A0C1-99A6-4E2F-9F26-76CD709C19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3718C4-F966-4872-B63D-23779700716E}" type="pres">
      <dgm:prSet presAssocID="{0323A0C1-99A6-4E2F-9F26-76CD709C19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5503D0F-9CAC-4764-8728-64285BA13D48}" type="presOf" srcId="{5376A1D5-869E-4C52-942A-B44318350AFA}" destId="{393718C4-F966-4872-B63D-23779700716E}" srcOrd="0" destOrd="0" presId="urn:microsoft.com/office/officeart/2005/8/layout/vList2"/>
    <dgm:cxn modelId="{B63B151B-456D-4873-841D-8BC6B58D3608}" srcId="{D04D0276-075E-48F7-B6B9-25E935E77A32}" destId="{0323A0C1-99A6-4E2F-9F26-76CD709C1902}" srcOrd="0" destOrd="0" parTransId="{8795351F-3E2B-408C-A79D-4C94CD8738C5}" sibTransId="{3077EB2A-F852-41CA-B938-6322702E4603}"/>
    <dgm:cxn modelId="{E62A1520-5FA9-4C13-9344-2B3141CF73F7}" type="presOf" srcId="{D04D0276-075E-48F7-B6B9-25E935E77A32}" destId="{F8EC940A-7C5E-47BA-8C3B-DB9FA035EF6B}" srcOrd="0" destOrd="0" presId="urn:microsoft.com/office/officeart/2005/8/layout/vList2"/>
    <dgm:cxn modelId="{C11EBF3E-97AE-499B-BF8B-EC5A53CB5065}" srcId="{0323A0C1-99A6-4E2F-9F26-76CD709C1902}" destId="{5376A1D5-869E-4C52-942A-B44318350AFA}" srcOrd="0" destOrd="0" parTransId="{7A7DE5F8-625B-401F-9CE3-AF7FAC5E7D5F}" sibTransId="{928B8D27-8BB5-4182-8D11-DCCAB71826B1}"/>
    <dgm:cxn modelId="{5A128A62-71E5-4A7F-81AA-185074E40E42}" type="presOf" srcId="{70237E8D-25CD-480C-9117-1C9B770DFBB4}" destId="{393718C4-F966-4872-B63D-23779700716E}" srcOrd="0" destOrd="1" presId="urn:microsoft.com/office/officeart/2005/8/layout/vList2"/>
    <dgm:cxn modelId="{8E09A547-C9CC-40E6-9566-B3BB200D805E}" srcId="{0323A0C1-99A6-4E2F-9F26-76CD709C1902}" destId="{37B631CA-0C11-4113-8500-7D223DEA4E80}" srcOrd="4" destOrd="0" parTransId="{F4F42E68-FFE8-476E-9B61-A8B8DEAA2932}" sibTransId="{066EAA94-D343-4BC7-A26C-9A80CC0B4837}"/>
    <dgm:cxn modelId="{D7B6B347-C241-40FC-B278-246563D9CF88}" type="presOf" srcId="{87BDBAA3-1AFE-4A4F-ACAA-BB16E7986A20}" destId="{393718C4-F966-4872-B63D-23779700716E}" srcOrd="0" destOrd="3" presId="urn:microsoft.com/office/officeart/2005/8/layout/vList2"/>
    <dgm:cxn modelId="{68704379-F57A-405B-8CC0-9B5D5FB830F2}" type="presOf" srcId="{0323A0C1-99A6-4E2F-9F26-76CD709C1902}" destId="{630AC215-FBFB-439C-A346-710245ED4925}" srcOrd="0" destOrd="0" presId="urn:microsoft.com/office/officeart/2005/8/layout/vList2"/>
    <dgm:cxn modelId="{916F0983-ED5C-4071-B25C-D960DA66A9F6}" srcId="{0323A0C1-99A6-4E2F-9F26-76CD709C1902}" destId="{70237E8D-25CD-480C-9117-1C9B770DFBB4}" srcOrd="1" destOrd="0" parTransId="{6F950AB8-0BCD-47DA-951F-87F39CCEBA90}" sibTransId="{CC4F8C0F-717C-43B1-9D4C-4358BDDD1C08}"/>
    <dgm:cxn modelId="{5D39B2AD-EC92-4D18-B5A8-52ADF81E9EE1}" type="presOf" srcId="{37B631CA-0C11-4113-8500-7D223DEA4E80}" destId="{393718C4-F966-4872-B63D-23779700716E}" srcOrd="0" destOrd="4" presId="urn:microsoft.com/office/officeart/2005/8/layout/vList2"/>
    <dgm:cxn modelId="{22AF3EBF-C47B-4EF1-A366-00BD9095AD6D}" type="presOf" srcId="{AB20DD04-7DF5-4BDF-882C-AEEA1C9EF89E}" destId="{393718C4-F966-4872-B63D-23779700716E}" srcOrd="0" destOrd="2" presId="urn:microsoft.com/office/officeart/2005/8/layout/vList2"/>
    <dgm:cxn modelId="{E2BC9BCB-8568-44CD-B5DE-0947198D3D8C}" srcId="{0323A0C1-99A6-4E2F-9F26-76CD709C1902}" destId="{87BDBAA3-1AFE-4A4F-ACAA-BB16E7986A20}" srcOrd="3" destOrd="0" parTransId="{016A3C3A-10D4-41C3-ADD4-CE51EDBB97FD}" sibTransId="{865E74A1-46BB-4D69-9480-18CC3FD91DD9}"/>
    <dgm:cxn modelId="{187BCED9-7EC4-45D4-B619-0EE0D3E7D132}" srcId="{0323A0C1-99A6-4E2F-9F26-76CD709C1902}" destId="{AB20DD04-7DF5-4BDF-882C-AEEA1C9EF89E}" srcOrd="2" destOrd="0" parTransId="{2AD4836C-A541-4C11-9CDE-E5EEC1293109}" sibTransId="{A0C19914-8D1E-4B42-8A50-2AB929E6DE98}"/>
    <dgm:cxn modelId="{9CD9624E-6944-474F-8BB0-DFE5ED86EF77}" type="presParOf" srcId="{F8EC940A-7C5E-47BA-8C3B-DB9FA035EF6B}" destId="{630AC215-FBFB-439C-A346-710245ED4925}" srcOrd="0" destOrd="0" presId="urn:microsoft.com/office/officeart/2005/8/layout/vList2"/>
    <dgm:cxn modelId="{48B211DF-F118-4AD9-B866-AC6388D8340B}" type="presParOf" srcId="{F8EC940A-7C5E-47BA-8C3B-DB9FA035EF6B}" destId="{393718C4-F966-4872-B63D-2377970071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B3C47-BFF8-47A4-A036-8A0F7C2880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B911E-08C2-4FF0-B7C1-5C599A279F96}">
      <dgm:prSet/>
      <dgm:spPr/>
      <dgm:t>
        <a:bodyPr/>
        <a:lstStyle/>
        <a:p>
          <a:r>
            <a:rPr lang="en-US" dirty="0"/>
            <a:t>SETAs/DHET use the OFO codes to develop and report on the Sectoral Priority Occupations Intervention (SPOI).</a:t>
          </a:r>
        </a:p>
      </dgm:t>
    </dgm:pt>
    <dgm:pt modelId="{D1E6569D-2ED5-47F1-9EE0-5EBC3F80C08B}" type="parTrans" cxnId="{3F57C279-1EC0-4DDC-8538-1B82AF3CDA2C}">
      <dgm:prSet/>
      <dgm:spPr/>
      <dgm:t>
        <a:bodyPr/>
        <a:lstStyle/>
        <a:p>
          <a:endParaRPr lang="en-US"/>
        </a:p>
      </dgm:t>
    </dgm:pt>
    <dgm:pt modelId="{014F8F8A-3D8A-47D0-84DA-BA7EF5FBF730}" type="sibTrans" cxnId="{3F57C279-1EC0-4DDC-8538-1B82AF3CDA2C}">
      <dgm:prSet/>
      <dgm:spPr/>
      <dgm:t>
        <a:bodyPr/>
        <a:lstStyle/>
        <a:p>
          <a:endParaRPr lang="en-US"/>
        </a:p>
      </dgm:t>
    </dgm:pt>
    <dgm:pt modelId="{F88E76F0-DCA7-4A1A-A689-22A6BB051C14}">
      <dgm:prSet/>
      <dgm:spPr/>
      <dgm:t>
        <a:bodyPr/>
        <a:lstStyle/>
        <a:p>
          <a:r>
            <a:rPr lang="en-US" dirty="0"/>
            <a:t>Employers to plan and develop their WSPs and ATRs.</a:t>
          </a:r>
        </a:p>
      </dgm:t>
    </dgm:pt>
    <dgm:pt modelId="{72C884A1-D15A-4D47-804D-0B7077C07B9E}" type="parTrans" cxnId="{EA06E6A1-29A0-4E6F-B6D1-9CB03FDE5493}">
      <dgm:prSet/>
      <dgm:spPr/>
      <dgm:t>
        <a:bodyPr/>
        <a:lstStyle/>
        <a:p>
          <a:endParaRPr lang="en-US"/>
        </a:p>
      </dgm:t>
    </dgm:pt>
    <dgm:pt modelId="{63B37EFE-FABC-4BAC-B9CB-A03EBCA38B91}" type="sibTrans" cxnId="{EA06E6A1-29A0-4E6F-B6D1-9CB03FDE5493}">
      <dgm:prSet/>
      <dgm:spPr/>
      <dgm:t>
        <a:bodyPr/>
        <a:lstStyle/>
        <a:p>
          <a:endParaRPr lang="en-US"/>
        </a:p>
      </dgm:t>
    </dgm:pt>
    <dgm:pt modelId="{610DAAF1-2BE3-4FF2-8F3F-3C42F7A0D2A1}">
      <dgm:prSet/>
      <dgm:spPr/>
      <dgm:t>
        <a:bodyPr/>
        <a:lstStyle/>
        <a:p>
          <a:r>
            <a:rPr lang="en-US" dirty="0"/>
            <a:t>QCTO as a basis for occupational qualification development  and certification.</a:t>
          </a:r>
        </a:p>
      </dgm:t>
    </dgm:pt>
    <dgm:pt modelId="{3D651765-FBEE-400D-817B-82851475D67D}" type="parTrans" cxnId="{76F38D14-31C1-4E46-AB7F-DB96BDAA9D38}">
      <dgm:prSet/>
      <dgm:spPr/>
      <dgm:t>
        <a:bodyPr/>
        <a:lstStyle/>
        <a:p>
          <a:endParaRPr lang="en-US"/>
        </a:p>
      </dgm:t>
    </dgm:pt>
    <dgm:pt modelId="{08647096-5324-4BEB-97C6-AEBF45B9AD54}" type="sibTrans" cxnId="{76F38D14-31C1-4E46-AB7F-DB96BDAA9D38}">
      <dgm:prSet/>
      <dgm:spPr/>
      <dgm:t>
        <a:bodyPr/>
        <a:lstStyle/>
        <a:p>
          <a:endParaRPr lang="en-US"/>
        </a:p>
      </dgm:t>
    </dgm:pt>
    <dgm:pt modelId="{3D5F2D2B-F12A-41D3-B9CC-FCECB8BE70F5}">
      <dgm:prSet/>
      <dgm:spPr/>
      <dgm:t>
        <a:bodyPr/>
        <a:lstStyle/>
        <a:p>
          <a:r>
            <a:rPr lang="en-US" dirty="0"/>
            <a:t>National Artisan Moderation Body (NAMB) for implementation of listed trades.</a:t>
          </a:r>
        </a:p>
      </dgm:t>
    </dgm:pt>
    <dgm:pt modelId="{CDE2D58C-7969-4E19-AA83-DA590566FC24}" type="parTrans" cxnId="{8BB490B9-7862-4A23-8A48-618DE3226C0B}">
      <dgm:prSet/>
      <dgm:spPr/>
      <dgm:t>
        <a:bodyPr/>
        <a:lstStyle/>
        <a:p>
          <a:endParaRPr lang="en-US"/>
        </a:p>
      </dgm:t>
    </dgm:pt>
    <dgm:pt modelId="{2A9AE85B-EBF8-4FED-95D3-33F6336FA8F3}" type="sibTrans" cxnId="{8BB490B9-7862-4A23-8A48-618DE3226C0B}">
      <dgm:prSet/>
      <dgm:spPr/>
      <dgm:t>
        <a:bodyPr/>
        <a:lstStyle/>
        <a:p>
          <a:endParaRPr lang="en-US"/>
        </a:p>
      </dgm:t>
    </dgm:pt>
    <dgm:pt modelId="{0A3DFA34-DF3A-4D70-8C41-2255208E6CE1}">
      <dgm:prSet/>
      <dgm:spPr/>
      <dgm:t>
        <a:bodyPr/>
        <a:lstStyle/>
        <a:p>
          <a:r>
            <a:rPr lang="en-US" dirty="0"/>
            <a:t>PSET system for development of qualifications and planning for the labour market.</a:t>
          </a:r>
        </a:p>
      </dgm:t>
    </dgm:pt>
    <dgm:pt modelId="{F0B7A962-479A-43E7-928D-B484E8CB5584}" type="parTrans" cxnId="{C869502D-A008-45FD-B213-6AF8A57B5927}">
      <dgm:prSet/>
      <dgm:spPr/>
      <dgm:t>
        <a:bodyPr/>
        <a:lstStyle/>
        <a:p>
          <a:endParaRPr lang="en-US"/>
        </a:p>
      </dgm:t>
    </dgm:pt>
    <dgm:pt modelId="{EC232045-9D3E-40D6-AD35-736B43F6743A}" type="sibTrans" cxnId="{C869502D-A008-45FD-B213-6AF8A57B5927}">
      <dgm:prSet/>
      <dgm:spPr/>
      <dgm:t>
        <a:bodyPr/>
        <a:lstStyle/>
        <a:p>
          <a:endParaRPr lang="en-US"/>
        </a:p>
      </dgm:t>
    </dgm:pt>
    <dgm:pt modelId="{E3B3C02E-5B53-457F-977F-DCC36F5CA643}">
      <dgm:prSet/>
      <dgm:spPr/>
      <dgm:t>
        <a:bodyPr/>
        <a:lstStyle/>
        <a:p>
          <a:r>
            <a:rPr lang="en-US" dirty="0"/>
            <a:t>Career Development Services uses the OFO for developing learning Pathways</a:t>
          </a:r>
        </a:p>
      </dgm:t>
    </dgm:pt>
    <dgm:pt modelId="{061FA25D-FD96-4F64-973E-62ACD47B4DBA}" type="parTrans" cxnId="{B0206E51-D4DA-4945-B22C-6E79CE729E06}">
      <dgm:prSet/>
      <dgm:spPr/>
      <dgm:t>
        <a:bodyPr/>
        <a:lstStyle/>
        <a:p>
          <a:endParaRPr lang="en-US"/>
        </a:p>
      </dgm:t>
    </dgm:pt>
    <dgm:pt modelId="{FF1320A3-725B-4A5F-8FA9-B4712C2F3B7F}" type="sibTrans" cxnId="{B0206E51-D4DA-4945-B22C-6E79CE729E06}">
      <dgm:prSet/>
      <dgm:spPr/>
      <dgm:t>
        <a:bodyPr/>
        <a:lstStyle/>
        <a:p>
          <a:endParaRPr lang="en-US"/>
        </a:p>
      </dgm:t>
    </dgm:pt>
    <dgm:pt modelId="{2084A91F-A1FE-4A85-83EA-96F918C39685}" type="pres">
      <dgm:prSet presAssocID="{AD5B3C47-BFF8-47A4-A036-8A0F7C2880A4}" presName="linear" presStyleCnt="0">
        <dgm:presLayoutVars>
          <dgm:animLvl val="lvl"/>
          <dgm:resizeHandles val="exact"/>
        </dgm:presLayoutVars>
      </dgm:prSet>
      <dgm:spPr/>
    </dgm:pt>
    <dgm:pt modelId="{716C31D5-075D-4704-BFA0-ED735C2B7B85}" type="pres">
      <dgm:prSet presAssocID="{BC6B911E-08C2-4FF0-B7C1-5C599A279F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70C163-EBDA-4C87-AB5A-781169B1D260}" type="pres">
      <dgm:prSet presAssocID="{014F8F8A-3D8A-47D0-84DA-BA7EF5FBF730}" presName="spacer" presStyleCnt="0"/>
      <dgm:spPr/>
    </dgm:pt>
    <dgm:pt modelId="{EF3A2180-0FB1-4993-B824-A47A361F6078}" type="pres">
      <dgm:prSet presAssocID="{F88E76F0-DCA7-4A1A-A689-22A6BB051C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3F3CEF-C142-4AA5-9EAF-1B3757635837}" type="pres">
      <dgm:prSet presAssocID="{63B37EFE-FABC-4BAC-B9CB-A03EBCA38B91}" presName="spacer" presStyleCnt="0"/>
      <dgm:spPr/>
    </dgm:pt>
    <dgm:pt modelId="{F906BD40-32B8-4329-9DEC-014C45186D44}" type="pres">
      <dgm:prSet presAssocID="{610DAAF1-2BE3-4FF2-8F3F-3C42F7A0D2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105E3A-90F7-47DE-8C26-807EC6F3C960}" type="pres">
      <dgm:prSet presAssocID="{610DAAF1-2BE3-4FF2-8F3F-3C42F7A0D2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F38D14-31C1-4E46-AB7F-DB96BDAA9D38}" srcId="{AD5B3C47-BFF8-47A4-A036-8A0F7C2880A4}" destId="{610DAAF1-2BE3-4FF2-8F3F-3C42F7A0D2A1}" srcOrd="2" destOrd="0" parTransId="{3D651765-FBEE-400D-817B-82851475D67D}" sibTransId="{08647096-5324-4BEB-97C6-AEBF45B9AD54}"/>
    <dgm:cxn modelId="{9180D01D-E12A-4750-98B0-5045C2BD6056}" type="presOf" srcId="{E3B3C02E-5B53-457F-977F-DCC36F5CA643}" destId="{69105E3A-90F7-47DE-8C26-807EC6F3C960}" srcOrd="0" destOrd="2" presId="urn:microsoft.com/office/officeart/2005/8/layout/vList2"/>
    <dgm:cxn modelId="{C869502D-A008-45FD-B213-6AF8A57B5927}" srcId="{610DAAF1-2BE3-4FF2-8F3F-3C42F7A0D2A1}" destId="{0A3DFA34-DF3A-4D70-8C41-2255208E6CE1}" srcOrd="1" destOrd="0" parTransId="{F0B7A962-479A-43E7-928D-B484E8CB5584}" sibTransId="{EC232045-9D3E-40D6-AD35-736B43F6743A}"/>
    <dgm:cxn modelId="{66B1F932-58FC-4F19-8EFD-82E6E0172487}" type="presOf" srcId="{AD5B3C47-BFF8-47A4-A036-8A0F7C2880A4}" destId="{2084A91F-A1FE-4A85-83EA-96F918C39685}" srcOrd="0" destOrd="0" presId="urn:microsoft.com/office/officeart/2005/8/layout/vList2"/>
    <dgm:cxn modelId="{B0206E51-D4DA-4945-B22C-6E79CE729E06}" srcId="{610DAAF1-2BE3-4FF2-8F3F-3C42F7A0D2A1}" destId="{E3B3C02E-5B53-457F-977F-DCC36F5CA643}" srcOrd="2" destOrd="0" parTransId="{061FA25D-FD96-4F64-973E-62ACD47B4DBA}" sibTransId="{FF1320A3-725B-4A5F-8FA9-B4712C2F3B7F}"/>
    <dgm:cxn modelId="{3F57C279-1EC0-4DDC-8538-1B82AF3CDA2C}" srcId="{AD5B3C47-BFF8-47A4-A036-8A0F7C2880A4}" destId="{BC6B911E-08C2-4FF0-B7C1-5C599A279F96}" srcOrd="0" destOrd="0" parTransId="{D1E6569D-2ED5-47F1-9EE0-5EBC3F80C08B}" sibTransId="{014F8F8A-3D8A-47D0-84DA-BA7EF5FBF730}"/>
    <dgm:cxn modelId="{20254D84-4D19-4A60-8E67-925DE347D515}" type="presOf" srcId="{BC6B911E-08C2-4FF0-B7C1-5C599A279F96}" destId="{716C31D5-075D-4704-BFA0-ED735C2B7B85}" srcOrd="0" destOrd="0" presId="urn:microsoft.com/office/officeart/2005/8/layout/vList2"/>
    <dgm:cxn modelId="{A1925989-09C0-4BB8-9FC6-4F5EB349CD35}" type="presOf" srcId="{3D5F2D2B-F12A-41D3-B9CC-FCECB8BE70F5}" destId="{69105E3A-90F7-47DE-8C26-807EC6F3C960}" srcOrd="0" destOrd="0" presId="urn:microsoft.com/office/officeart/2005/8/layout/vList2"/>
    <dgm:cxn modelId="{EA06E6A1-29A0-4E6F-B6D1-9CB03FDE5493}" srcId="{AD5B3C47-BFF8-47A4-A036-8A0F7C2880A4}" destId="{F88E76F0-DCA7-4A1A-A689-22A6BB051C14}" srcOrd="1" destOrd="0" parTransId="{72C884A1-D15A-4D47-804D-0B7077C07B9E}" sibTransId="{63B37EFE-FABC-4BAC-B9CB-A03EBCA38B91}"/>
    <dgm:cxn modelId="{4BFA20A8-4A63-4DDF-A02F-5F5C02088179}" type="presOf" srcId="{F88E76F0-DCA7-4A1A-A689-22A6BB051C14}" destId="{EF3A2180-0FB1-4993-B824-A47A361F6078}" srcOrd="0" destOrd="0" presId="urn:microsoft.com/office/officeart/2005/8/layout/vList2"/>
    <dgm:cxn modelId="{81021EAA-61A5-49AA-93A0-5D74B475A4F9}" type="presOf" srcId="{610DAAF1-2BE3-4FF2-8F3F-3C42F7A0D2A1}" destId="{F906BD40-32B8-4329-9DEC-014C45186D44}" srcOrd="0" destOrd="0" presId="urn:microsoft.com/office/officeart/2005/8/layout/vList2"/>
    <dgm:cxn modelId="{C98F8BAF-2CC1-48B9-B735-9D537EF28256}" type="presOf" srcId="{0A3DFA34-DF3A-4D70-8C41-2255208E6CE1}" destId="{69105E3A-90F7-47DE-8C26-807EC6F3C960}" srcOrd="0" destOrd="1" presId="urn:microsoft.com/office/officeart/2005/8/layout/vList2"/>
    <dgm:cxn modelId="{8BB490B9-7862-4A23-8A48-618DE3226C0B}" srcId="{610DAAF1-2BE3-4FF2-8F3F-3C42F7A0D2A1}" destId="{3D5F2D2B-F12A-41D3-B9CC-FCECB8BE70F5}" srcOrd="0" destOrd="0" parTransId="{CDE2D58C-7969-4E19-AA83-DA590566FC24}" sibTransId="{2A9AE85B-EBF8-4FED-95D3-33F6336FA8F3}"/>
    <dgm:cxn modelId="{77630B98-CA3E-4EFE-8016-1C17B7680DE0}" type="presParOf" srcId="{2084A91F-A1FE-4A85-83EA-96F918C39685}" destId="{716C31D5-075D-4704-BFA0-ED735C2B7B85}" srcOrd="0" destOrd="0" presId="urn:microsoft.com/office/officeart/2005/8/layout/vList2"/>
    <dgm:cxn modelId="{E9F76C9F-557F-4953-945A-B3059A7C8710}" type="presParOf" srcId="{2084A91F-A1FE-4A85-83EA-96F918C39685}" destId="{A170C163-EBDA-4C87-AB5A-781169B1D260}" srcOrd="1" destOrd="0" presId="urn:microsoft.com/office/officeart/2005/8/layout/vList2"/>
    <dgm:cxn modelId="{87887B1C-F273-4851-A701-91B08196FAA5}" type="presParOf" srcId="{2084A91F-A1FE-4A85-83EA-96F918C39685}" destId="{EF3A2180-0FB1-4993-B824-A47A361F6078}" srcOrd="2" destOrd="0" presId="urn:microsoft.com/office/officeart/2005/8/layout/vList2"/>
    <dgm:cxn modelId="{BB38C87E-50D7-4C30-BEF1-083AD0267B68}" type="presParOf" srcId="{2084A91F-A1FE-4A85-83EA-96F918C39685}" destId="{023F3CEF-C142-4AA5-9EAF-1B3757635837}" srcOrd="3" destOrd="0" presId="urn:microsoft.com/office/officeart/2005/8/layout/vList2"/>
    <dgm:cxn modelId="{48AFCC62-0E6D-4BEC-BED7-07B6E1AE5FBA}" type="presParOf" srcId="{2084A91F-A1FE-4A85-83EA-96F918C39685}" destId="{F906BD40-32B8-4329-9DEC-014C45186D44}" srcOrd="4" destOrd="0" presId="urn:microsoft.com/office/officeart/2005/8/layout/vList2"/>
    <dgm:cxn modelId="{2074DA75-0B2B-41B1-ACEE-A4D25E046532}" type="presParOf" srcId="{2084A91F-A1FE-4A85-83EA-96F918C39685}" destId="{69105E3A-90F7-47DE-8C26-807EC6F3C9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CC8D34-4AB8-4131-9645-D8B74D0B7E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E46EE-AC38-4457-A75D-77C6D493DA8B}">
      <dgm:prSet/>
      <dgm:spPr/>
      <dgm:t>
        <a:bodyPr/>
        <a:lstStyle/>
        <a:p>
          <a:r>
            <a:rPr lang="en-ZA" b="1" dirty="0"/>
            <a:t>Professional, Vocational, Technical and Academic Learning</a:t>
          </a:r>
          <a:r>
            <a:rPr lang="en-ZA" dirty="0"/>
            <a:t> programmes that result in qualifications or part qualifications registered on the National Qualifications Framework (NQF) that address </a:t>
          </a:r>
          <a:endParaRPr lang="en-US" dirty="0"/>
        </a:p>
      </dgm:t>
    </dgm:pt>
    <dgm:pt modelId="{AFC9E00C-7782-43D6-9F13-DED488848CBF}" type="parTrans" cxnId="{8667F636-6B03-4B04-8CF8-2162AFB258B4}">
      <dgm:prSet/>
      <dgm:spPr/>
      <dgm:t>
        <a:bodyPr/>
        <a:lstStyle/>
        <a:p>
          <a:endParaRPr lang="en-US"/>
        </a:p>
      </dgm:t>
    </dgm:pt>
    <dgm:pt modelId="{8A6E8B04-F3EC-4961-8AB1-7EADC72C84B3}" type="sibTrans" cxnId="{8667F636-6B03-4B04-8CF8-2162AFB258B4}">
      <dgm:prSet/>
      <dgm:spPr/>
      <dgm:t>
        <a:bodyPr/>
        <a:lstStyle/>
        <a:p>
          <a:endParaRPr lang="en-US"/>
        </a:p>
      </dgm:t>
    </dgm:pt>
    <dgm:pt modelId="{EE2833F6-D0C3-4F05-AAC6-EE04C7E6FD55}">
      <dgm:prSet/>
      <dgm:spPr/>
      <dgm:t>
        <a:bodyPr/>
        <a:lstStyle/>
        <a:p>
          <a:r>
            <a:rPr lang="en-ZA" dirty="0"/>
            <a:t>- </a:t>
          </a:r>
          <a:r>
            <a:rPr lang="en-ZA" b="1" dirty="0"/>
            <a:t>Sectoral Priority Occupations and Interventions which are:</a:t>
          </a:r>
          <a:endParaRPr lang="en-US" b="1" dirty="0"/>
        </a:p>
      </dgm:t>
    </dgm:pt>
    <dgm:pt modelId="{40ECBC4A-A2B4-48FA-8BD2-77C82372D312}" type="parTrans" cxnId="{8EB08023-DD45-4DB5-AD41-257AC61CB924}">
      <dgm:prSet/>
      <dgm:spPr/>
      <dgm:t>
        <a:bodyPr/>
        <a:lstStyle/>
        <a:p>
          <a:endParaRPr lang="en-US"/>
        </a:p>
      </dgm:t>
    </dgm:pt>
    <dgm:pt modelId="{440D72B6-E082-4E39-89FB-788943D8AFAA}" type="sibTrans" cxnId="{8EB08023-DD45-4DB5-AD41-257AC61CB924}">
      <dgm:prSet/>
      <dgm:spPr/>
      <dgm:t>
        <a:bodyPr/>
        <a:lstStyle/>
        <a:p>
          <a:endParaRPr lang="en-US"/>
        </a:p>
      </dgm:t>
    </dgm:pt>
    <dgm:pt modelId="{6FC74952-36C9-4980-A85E-7CC9EB958211}">
      <dgm:prSet/>
      <dgm:spPr/>
      <dgm:t>
        <a:bodyPr/>
        <a:lstStyle/>
        <a:p>
          <a:r>
            <a:rPr lang="en-ZA" b="1" i="1" dirty="0"/>
            <a:t>Professional: </a:t>
          </a:r>
          <a:r>
            <a:rPr lang="en-ZA" dirty="0"/>
            <a:t>Learning programmes shall mean</a:t>
          </a:r>
          <a:r>
            <a:rPr lang="en-GB" dirty="0"/>
            <a:t> programmes that lead to designations that are registered by professional bodies.</a:t>
          </a:r>
          <a:endParaRPr lang="en-US" dirty="0"/>
        </a:p>
      </dgm:t>
    </dgm:pt>
    <dgm:pt modelId="{37BF5CDC-4DE1-4560-83FE-92459FDA6CE4}" type="parTrans" cxnId="{649131FA-7AC0-46BA-97BF-83B3697FC3D8}">
      <dgm:prSet/>
      <dgm:spPr/>
      <dgm:t>
        <a:bodyPr/>
        <a:lstStyle/>
        <a:p>
          <a:endParaRPr lang="en-US"/>
        </a:p>
      </dgm:t>
    </dgm:pt>
    <dgm:pt modelId="{51A4FE42-140F-4A4D-A153-46D00FB1CACC}" type="sibTrans" cxnId="{649131FA-7AC0-46BA-97BF-83B3697FC3D8}">
      <dgm:prSet/>
      <dgm:spPr/>
      <dgm:t>
        <a:bodyPr/>
        <a:lstStyle/>
        <a:p>
          <a:endParaRPr lang="en-US"/>
        </a:p>
      </dgm:t>
    </dgm:pt>
    <dgm:pt modelId="{5C81D544-DEFB-4BDC-BBFD-D68D506C629B}">
      <dgm:prSet/>
      <dgm:spPr/>
      <dgm:t>
        <a:bodyPr/>
        <a:lstStyle/>
        <a:p>
          <a:r>
            <a:rPr lang="en-ZA" b="1" i="1" dirty="0"/>
            <a:t>Vocational: </a:t>
          </a:r>
          <a:r>
            <a:rPr lang="en-ZA" dirty="0"/>
            <a:t>Learning programmes shall mean</a:t>
          </a:r>
          <a:r>
            <a:rPr lang="en-GB" dirty="0"/>
            <a:t> noted and artisanal programmes that lead to a trade and/or the National Certificate Vocational (NCV).</a:t>
          </a:r>
          <a:endParaRPr lang="en-US" dirty="0"/>
        </a:p>
      </dgm:t>
    </dgm:pt>
    <dgm:pt modelId="{CEEC2CEE-18D7-493C-AE29-261C7481A65F}" type="parTrans" cxnId="{5B07E76E-3743-4FFA-B651-2015255F2186}">
      <dgm:prSet/>
      <dgm:spPr/>
      <dgm:t>
        <a:bodyPr/>
        <a:lstStyle/>
        <a:p>
          <a:endParaRPr lang="en-US"/>
        </a:p>
      </dgm:t>
    </dgm:pt>
    <dgm:pt modelId="{DE8809A6-F9FD-4031-BDA4-9C6DB435E484}" type="sibTrans" cxnId="{5B07E76E-3743-4FFA-B651-2015255F2186}">
      <dgm:prSet/>
      <dgm:spPr/>
      <dgm:t>
        <a:bodyPr/>
        <a:lstStyle/>
        <a:p>
          <a:endParaRPr lang="en-US"/>
        </a:p>
      </dgm:t>
    </dgm:pt>
    <dgm:pt modelId="{BBDE76FC-FFA6-491E-A3B7-5F3BFFF8FB0C}">
      <dgm:prSet/>
      <dgm:spPr/>
      <dgm:t>
        <a:bodyPr/>
        <a:lstStyle/>
        <a:p>
          <a:r>
            <a:rPr lang="en-ZA" b="1" i="1" dirty="0"/>
            <a:t>Technical: </a:t>
          </a:r>
          <a:r>
            <a:rPr lang="en-ZA" dirty="0"/>
            <a:t>Learning programmes shall mean</a:t>
          </a:r>
          <a:r>
            <a:rPr lang="en-GB" dirty="0"/>
            <a:t> programmes that are </a:t>
          </a:r>
          <a:r>
            <a:rPr lang="en-ZA" dirty="0"/>
            <a:t>occupationally-directed and </a:t>
          </a:r>
          <a:r>
            <a:rPr lang="en-GB" dirty="0"/>
            <a:t>registered by the SETA; such programmes include apprenticeships, learnerships and skills programmes.</a:t>
          </a:r>
          <a:endParaRPr lang="en-US" dirty="0"/>
        </a:p>
      </dgm:t>
    </dgm:pt>
    <dgm:pt modelId="{F6272217-2509-45A8-B040-0B63982D1FCA}" type="parTrans" cxnId="{08919487-0BA4-4DA5-9167-D303D8EEF320}">
      <dgm:prSet/>
      <dgm:spPr/>
      <dgm:t>
        <a:bodyPr/>
        <a:lstStyle/>
        <a:p>
          <a:endParaRPr lang="en-US"/>
        </a:p>
      </dgm:t>
    </dgm:pt>
    <dgm:pt modelId="{715C70D1-D808-4D02-B191-52CEFEB7A02D}" type="sibTrans" cxnId="{08919487-0BA4-4DA5-9167-D303D8EEF320}">
      <dgm:prSet/>
      <dgm:spPr/>
      <dgm:t>
        <a:bodyPr/>
        <a:lstStyle/>
        <a:p>
          <a:endParaRPr lang="en-US"/>
        </a:p>
      </dgm:t>
    </dgm:pt>
    <dgm:pt modelId="{E7E16F77-F8AA-4DF3-B7B2-F699E11C14F3}">
      <dgm:prSet/>
      <dgm:spPr/>
      <dgm:t>
        <a:bodyPr/>
        <a:lstStyle/>
        <a:p>
          <a:r>
            <a:rPr lang="en-ZA" b="1" i="1" dirty="0"/>
            <a:t>Academic learning programmes: </a:t>
          </a:r>
          <a:r>
            <a:rPr lang="en-ZA" dirty="0"/>
            <a:t>Shall mean</a:t>
          </a:r>
          <a:r>
            <a:rPr lang="en-GB" dirty="0"/>
            <a:t> programmes that lead to academic qualifications such as   certificates, Higher Certificates, Diplomas and Degrees.</a:t>
          </a:r>
          <a:endParaRPr lang="en-US" dirty="0"/>
        </a:p>
      </dgm:t>
    </dgm:pt>
    <dgm:pt modelId="{A0498B18-618B-4092-A74E-E731286B081F}" type="parTrans" cxnId="{009443B6-D4E7-42AB-919A-6BB972BA0D88}">
      <dgm:prSet/>
      <dgm:spPr/>
      <dgm:t>
        <a:bodyPr/>
        <a:lstStyle/>
        <a:p>
          <a:endParaRPr lang="en-US"/>
        </a:p>
      </dgm:t>
    </dgm:pt>
    <dgm:pt modelId="{54B7F991-2E80-4E24-BE73-67F3665C488B}" type="sibTrans" cxnId="{009443B6-D4E7-42AB-919A-6BB972BA0D88}">
      <dgm:prSet/>
      <dgm:spPr/>
      <dgm:t>
        <a:bodyPr/>
        <a:lstStyle/>
        <a:p>
          <a:endParaRPr lang="en-US"/>
        </a:p>
      </dgm:t>
    </dgm:pt>
    <dgm:pt modelId="{7E36F305-F5BD-44E4-B667-26FD527F059D}" type="pres">
      <dgm:prSet presAssocID="{AACC8D34-4AB8-4131-9645-D8B74D0B7E30}" presName="linear" presStyleCnt="0">
        <dgm:presLayoutVars>
          <dgm:animLvl val="lvl"/>
          <dgm:resizeHandles val="exact"/>
        </dgm:presLayoutVars>
      </dgm:prSet>
      <dgm:spPr/>
    </dgm:pt>
    <dgm:pt modelId="{5D75D38D-6702-4790-B22D-BB42FF526203}" type="pres">
      <dgm:prSet presAssocID="{791E46EE-AC38-4457-A75D-77C6D493DA8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C3F10F8-534E-426B-A9B8-0415EB483105}" type="pres">
      <dgm:prSet presAssocID="{8A6E8B04-F3EC-4961-8AB1-7EADC72C84B3}" presName="spacer" presStyleCnt="0"/>
      <dgm:spPr/>
    </dgm:pt>
    <dgm:pt modelId="{8DB3EAA8-09B4-4195-BCBD-49CFFFE4406B}" type="pres">
      <dgm:prSet presAssocID="{EE2833F6-D0C3-4F05-AAC6-EE04C7E6FD5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9758D1-3D5A-4A05-87CF-641F199B0358}" type="pres">
      <dgm:prSet presAssocID="{440D72B6-E082-4E39-89FB-788943D8AFAA}" presName="spacer" presStyleCnt="0"/>
      <dgm:spPr/>
    </dgm:pt>
    <dgm:pt modelId="{F67F6954-4826-4DA9-8112-40FC07FE9EE3}" type="pres">
      <dgm:prSet presAssocID="{6FC74952-36C9-4980-A85E-7CC9EB9582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C6F347F-85A6-48A5-8865-13F4E50BABC4}" type="pres">
      <dgm:prSet presAssocID="{51A4FE42-140F-4A4D-A153-46D00FB1CACC}" presName="spacer" presStyleCnt="0"/>
      <dgm:spPr/>
    </dgm:pt>
    <dgm:pt modelId="{46728534-3088-4256-A42F-8F2ACCFA0BCE}" type="pres">
      <dgm:prSet presAssocID="{5C81D544-DEFB-4BDC-BBFD-D68D506C629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D948A7B-4D5E-4E3D-B452-681EF60CDF33}" type="pres">
      <dgm:prSet presAssocID="{DE8809A6-F9FD-4031-BDA4-9C6DB435E484}" presName="spacer" presStyleCnt="0"/>
      <dgm:spPr/>
    </dgm:pt>
    <dgm:pt modelId="{D9D228A7-B296-4D1D-8560-F1E0694F72A7}" type="pres">
      <dgm:prSet presAssocID="{BBDE76FC-FFA6-491E-A3B7-5F3BFFF8FB0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52697B9-ACFC-49C9-9E96-5335479D5A51}" type="pres">
      <dgm:prSet presAssocID="{715C70D1-D808-4D02-B191-52CEFEB7A02D}" presName="spacer" presStyleCnt="0"/>
      <dgm:spPr/>
    </dgm:pt>
    <dgm:pt modelId="{EB6F684F-8442-4C8A-987C-149B14BCBC3A}" type="pres">
      <dgm:prSet presAssocID="{E7E16F77-F8AA-4DF3-B7B2-F699E11C14F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EB08023-DD45-4DB5-AD41-257AC61CB924}" srcId="{AACC8D34-4AB8-4131-9645-D8B74D0B7E30}" destId="{EE2833F6-D0C3-4F05-AAC6-EE04C7E6FD55}" srcOrd="1" destOrd="0" parTransId="{40ECBC4A-A2B4-48FA-8BD2-77C82372D312}" sibTransId="{440D72B6-E082-4E39-89FB-788943D8AFAA}"/>
    <dgm:cxn modelId="{8667F636-6B03-4B04-8CF8-2162AFB258B4}" srcId="{AACC8D34-4AB8-4131-9645-D8B74D0B7E30}" destId="{791E46EE-AC38-4457-A75D-77C6D493DA8B}" srcOrd="0" destOrd="0" parTransId="{AFC9E00C-7782-43D6-9F13-DED488848CBF}" sibTransId="{8A6E8B04-F3EC-4961-8AB1-7EADC72C84B3}"/>
    <dgm:cxn modelId="{F06A0A3C-70A1-41F4-9E03-D3088880BA7C}" type="presOf" srcId="{791E46EE-AC38-4457-A75D-77C6D493DA8B}" destId="{5D75D38D-6702-4790-B22D-BB42FF526203}" srcOrd="0" destOrd="0" presId="urn:microsoft.com/office/officeart/2005/8/layout/vList2"/>
    <dgm:cxn modelId="{21B49763-EE0E-4F30-8800-C41ECD665424}" type="presOf" srcId="{EE2833F6-D0C3-4F05-AAC6-EE04C7E6FD55}" destId="{8DB3EAA8-09B4-4195-BCBD-49CFFFE4406B}" srcOrd="0" destOrd="0" presId="urn:microsoft.com/office/officeart/2005/8/layout/vList2"/>
    <dgm:cxn modelId="{845C7844-D6F9-4B5B-BFBC-164EC5A8EC61}" type="presOf" srcId="{6FC74952-36C9-4980-A85E-7CC9EB958211}" destId="{F67F6954-4826-4DA9-8112-40FC07FE9EE3}" srcOrd="0" destOrd="0" presId="urn:microsoft.com/office/officeart/2005/8/layout/vList2"/>
    <dgm:cxn modelId="{5B07E76E-3743-4FFA-B651-2015255F2186}" srcId="{AACC8D34-4AB8-4131-9645-D8B74D0B7E30}" destId="{5C81D544-DEFB-4BDC-BBFD-D68D506C629B}" srcOrd="3" destOrd="0" parTransId="{CEEC2CEE-18D7-493C-AE29-261C7481A65F}" sibTransId="{DE8809A6-F9FD-4031-BDA4-9C6DB435E484}"/>
    <dgm:cxn modelId="{A6D18551-2F5D-4D45-9487-189262862510}" type="presOf" srcId="{AACC8D34-4AB8-4131-9645-D8B74D0B7E30}" destId="{7E36F305-F5BD-44E4-B667-26FD527F059D}" srcOrd="0" destOrd="0" presId="urn:microsoft.com/office/officeart/2005/8/layout/vList2"/>
    <dgm:cxn modelId="{08919487-0BA4-4DA5-9167-D303D8EEF320}" srcId="{AACC8D34-4AB8-4131-9645-D8B74D0B7E30}" destId="{BBDE76FC-FFA6-491E-A3B7-5F3BFFF8FB0C}" srcOrd="4" destOrd="0" parTransId="{F6272217-2509-45A8-B040-0B63982D1FCA}" sibTransId="{715C70D1-D808-4D02-B191-52CEFEB7A02D}"/>
    <dgm:cxn modelId="{C61DE08F-C9B1-42BD-A104-E0F601FF7648}" type="presOf" srcId="{BBDE76FC-FFA6-491E-A3B7-5F3BFFF8FB0C}" destId="{D9D228A7-B296-4D1D-8560-F1E0694F72A7}" srcOrd="0" destOrd="0" presId="urn:microsoft.com/office/officeart/2005/8/layout/vList2"/>
    <dgm:cxn modelId="{1F20D896-90A5-43BE-9B51-F4FDADA62061}" type="presOf" srcId="{5C81D544-DEFB-4BDC-BBFD-D68D506C629B}" destId="{46728534-3088-4256-A42F-8F2ACCFA0BCE}" srcOrd="0" destOrd="0" presId="urn:microsoft.com/office/officeart/2005/8/layout/vList2"/>
    <dgm:cxn modelId="{009443B6-D4E7-42AB-919A-6BB972BA0D88}" srcId="{AACC8D34-4AB8-4131-9645-D8B74D0B7E30}" destId="{E7E16F77-F8AA-4DF3-B7B2-F699E11C14F3}" srcOrd="5" destOrd="0" parTransId="{A0498B18-618B-4092-A74E-E731286B081F}" sibTransId="{54B7F991-2E80-4E24-BE73-67F3665C488B}"/>
    <dgm:cxn modelId="{23E103CE-2A1A-4244-A848-0B77EEED71D4}" type="presOf" srcId="{E7E16F77-F8AA-4DF3-B7B2-F699E11C14F3}" destId="{EB6F684F-8442-4C8A-987C-149B14BCBC3A}" srcOrd="0" destOrd="0" presId="urn:microsoft.com/office/officeart/2005/8/layout/vList2"/>
    <dgm:cxn modelId="{649131FA-7AC0-46BA-97BF-83B3697FC3D8}" srcId="{AACC8D34-4AB8-4131-9645-D8B74D0B7E30}" destId="{6FC74952-36C9-4980-A85E-7CC9EB958211}" srcOrd="2" destOrd="0" parTransId="{37BF5CDC-4DE1-4560-83FE-92459FDA6CE4}" sibTransId="{51A4FE42-140F-4A4D-A153-46D00FB1CACC}"/>
    <dgm:cxn modelId="{B3353BDC-C88C-4316-B8F0-E01C47153621}" type="presParOf" srcId="{7E36F305-F5BD-44E4-B667-26FD527F059D}" destId="{5D75D38D-6702-4790-B22D-BB42FF526203}" srcOrd="0" destOrd="0" presId="urn:microsoft.com/office/officeart/2005/8/layout/vList2"/>
    <dgm:cxn modelId="{30A46085-16D0-4D0F-99F9-D60BAF232078}" type="presParOf" srcId="{7E36F305-F5BD-44E4-B667-26FD527F059D}" destId="{6C3F10F8-534E-426B-A9B8-0415EB483105}" srcOrd="1" destOrd="0" presId="urn:microsoft.com/office/officeart/2005/8/layout/vList2"/>
    <dgm:cxn modelId="{DAFB6B8D-ADB6-4F60-BED7-76F0F1B025C1}" type="presParOf" srcId="{7E36F305-F5BD-44E4-B667-26FD527F059D}" destId="{8DB3EAA8-09B4-4195-BCBD-49CFFFE4406B}" srcOrd="2" destOrd="0" presId="urn:microsoft.com/office/officeart/2005/8/layout/vList2"/>
    <dgm:cxn modelId="{212FF5AB-0A83-4BD3-8C66-D51CC8B586FF}" type="presParOf" srcId="{7E36F305-F5BD-44E4-B667-26FD527F059D}" destId="{099758D1-3D5A-4A05-87CF-641F199B0358}" srcOrd="3" destOrd="0" presId="urn:microsoft.com/office/officeart/2005/8/layout/vList2"/>
    <dgm:cxn modelId="{20C8C7DA-8908-470B-B7B9-828288EDAC95}" type="presParOf" srcId="{7E36F305-F5BD-44E4-B667-26FD527F059D}" destId="{F67F6954-4826-4DA9-8112-40FC07FE9EE3}" srcOrd="4" destOrd="0" presId="urn:microsoft.com/office/officeart/2005/8/layout/vList2"/>
    <dgm:cxn modelId="{77A5141E-506D-4EF0-AA00-CD70B72E756C}" type="presParOf" srcId="{7E36F305-F5BD-44E4-B667-26FD527F059D}" destId="{EC6F347F-85A6-48A5-8865-13F4E50BABC4}" srcOrd="5" destOrd="0" presId="urn:microsoft.com/office/officeart/2005/8/layout/vList2"/>
    <dgm:cxn modelId="{84E3ACF5-1257-43B3-B0EF-25AAE4D9D593}" type="presParOf" srcId="{7E36F305-F5BD-44E4-B667-26FD527F059D}" destId="{46728534-3088-4256-A42F-8F2ACCFA0BCE}" srcOrd="6" destOrd="0" presId="urn:microsoft.com/office/officeart/2005/8/layout/vList2"/>
    <dgm:cxn modelId="{30B0632B-B5A2-406A-978D-A381829F9F94}" type="presParOf" srcId="{7E36F305-F5BD-44E4-B667-26FD527F059D}" destId="{DD948A7B-4D5E-4E3D-B452-681EF60CDF33}" srcOrd="7" destOrd="0" presId="urn:microsoft.com/office/officeart/2005/8/layout/vList2"/>
    <dgm:cxn modelId="{6D6EF3ED-DD5B-4271-A462-BAC57ADF61D9}" type="presParOf" srcId="{7E36F305-F5BD-44E4-B667-26FD527F059D}" destId="{D9D228A7-B296-4D1D-8560-F1E0694F72A7}" srcOrd="8" destOrd="0" presId="urn:microsoft.com/office/officeart/2005/8/layout/vList2"/>
    <dgm:cxn modelId="{4D6CE938-0945-4AD7-8C9B-A3294A137600}" type="presParOf" srcId="{7E36F305-F5BD-44E4-B667-26FD527F059D}" destId="{452697B9-ACFC-49C9-9E96-5335479D5A51}" srcOrd="9" destOrd="0" presId="urn:microsoft.com/office/officeart/2005/8/layout/vList2"/>
    <dgm:cxn modelId="{D4540F51-540B-483C-A3AD-9D0145E47668}" type="presParOf" srcId="{7E36F305-F5BD-44E4-B667-26FD527F059D}" destId="{EB6F684F-8442-4C8A-987C-149B14BCBC3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66305-C0FC-443F-A56A-F0C7CB401BF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D4D7B-93E7-4981-AA75-7BFB804D8DD2}">
      <dgm:prSet/>
      <dgm:spPr/>
      <dgm:t>
        <a:bodyPr/>
        <a:lstStyle/>
        <a:p>
          <a:r>
            <a:rPr lang="en-US" dirty="0"/>
            <a:t>In the PIVOTAL/SPOI section of the WSP/ATR, companies are asked to complete information on the type of PIVOTAL/SPOI training.</a:t>
          </a:r>
        </a:p>
      </dgm:t>
    </dgm:pt>
    <dgm:pt modelId="{B13D28FC-4A6D-479B-A325-77674626CB95}" type="parTrans" cxnId="{56AEB8EB-8DF6-4513-B8E0-F8434DF98FA4}">
      <dgm:prSet/>
      <dgm:spPr/>
      <dgm:t>
        <a:bodyPr/>
        <a:lstStyle/>
        <a:p>
          <a:endParaRPr lang="en-US"/>
        </a:p>
      </dgm:t>
    </dgm:pt>
    <dgm:pt modelId="{198F21BD-CD51-4888-BD99-63E55654BF99}" type="sibTrans" cxnId="{56AEB8EB-8DF6-4513-B8E0-F8434DF98FA4}">
      <dgm:prSet/>
      <dgm:spPr/>
      <dgm:t>
        <a:bodyPr/>
        <a:lstStyle/>
        <a:p>
          <a:endParaRPr lang="en-US"/>
        </a:p>
      </dgm:t>
    </dgm:pt>
    <dgm:pt modelId="{10EEFBE4-46B1-459D-8F4E-EAEB98273A2C}">
      <dgm:prSet/>
      <dgm:spPr/>
      <dgm:t>
        <a:bodyPr/>
        <a:lstStyle/>
        <a:p>
          <a:r>
            <a:rPr lang="en-US" dirty="0"/>
            <a:t>Clarity on what PIVOTAL/SPOI is emphasized during MG/ DG workshops, focus groups and other stakeholder engagement sessions.</a:t>
          </a:r>
        </a:p>
      </dgm:t>
    </dgm:pt>
    <dgm:pt modelId="{50F7CC2C-F5DC-4615-9BF6-A6B30FFDE741}" type="parTrans" cxnId="{61B39623-77FF-4568-8FCD-C388103C1F06}">
      <dgm:prSet/>
      <dgm:spPr/>
      <dgm:t>
        <a:bodyPr/>
        <a:lstStyle/>
        <a:p>
          <a:endParaRPr lang="en-US"/>
        </a:p>
      </dgm:t>
    </dgm:pt>
    <dgm:pt modelId="{6A0EA9AB-D4FA-4DB4-BF37-562D770F26CD}" type="sibTrans" cxnId="{61B39623-77FF-4568-8FCD-C388103C1F06}">
      <dgm:prSet/>
      <dgm:spPr/>
      <dgm:t>
        <a:bodyPr/>
        <a:lstStyle/>
        <a:p>
          <a:endParaRPr lang="en-US"/>
        </a:p>
      </dgm:t>
    </dgm:pt>
    <dgm:pt modelId="{9DFBD062-E095-4D95-B341-B06076FD26BD}">
      <dgm:prSet/>
      <dgm:spPr/>
      <dgm:t>
        <a:bodyPr/>
        <a:lstStyle/>
        <a:p>
          <a:r>
            <a:rPr lang="en-US" dirty="0"/>
            <a:t>The fields here include the type and appropriate/ preferred intervention for the occupation, at a specific NQF level </a:t>
          </a:r>
        </a:p>
      </dgm:t>
    </dgm:pt>
    <dgm:pt modelId="{63C39087-322D-40F1-8353-3A8102D950B6}" type="parTrans" cxnId="{45B1E62E-2957-4D9A-9036-7497140F4689}">
      <dgm:prSet/>
      <dgm:spPr/>
      <dgm:t>
        <a:bodyPr/>
        <a:lstStyle/>
        <a:p>
          <a:endParaRPr lang="en-US"/>
        </a:p>
      </dgm:t>
    </dgm:pt>
    <dgm:pt modelId="{64CB8529-98B1-49C2-A1CB-925BB898686E}" type="sibTrans" cxnId="{45B1E62E-2957-4D9A-9036-7497140F4689}">
      <dgm:prSet/>
      <dgm:spPr/>
      <dgm:t>
        <a:bodyPr/>
        <a:lstStyle/>
        <a:p>
          <a:endParaRPr lang="en-US"/>
        </a:p>
      </dgm:t>
    </dgm:pt>
    <dgm:pt modelId="{C68247F1-E4F6-4E7D-B542-A3239EA6BD79}" type="pres">
      <dgm:prSet presAssocID="{0A666305-C0FC-443F-A56A-F0C7CB401BFE}" presName="cycle" presStyleCnt="0">
        <dgm:presLayoutVars>
          <dgm:dir/>
          <dgm:resizeHandles val="exact"/>
        </dgm:presLayoutVars>
      </dgm:prSet>
      <dgm:spPr/>
    </dgm:pt>
    <dgm:pt modelId="{F7D9B1F6-8A22-43C0-AA37-7D58957DA5FA}" type="pres">
      <dgm:prSet presAssocID="{B65D4D7B-93E7-4981-AA75-7BFB804D8DD2}" presName="dummy" presStyleCnt="0"/>
      <dgm:spPr/>
    </dgm:pt>
    <dgm:pt modelId="{7D86B4E9-1778-4E16-9834-C94C3DF7C771}" type="pres">
      <dgm:prSet presAssocID="{B65D4D7B-93E7-4981-AA75-7BFB804D8DD2}" presName="node" presStyleLbl="revTx" presStyleIdx="0" presStyleCnt="3">
        <dgm:presLayoutVars>
          <dgm:bulletEnabled val="1"/>
        </dgm:presLayoutVars>
      </dgm:prSet>
      <dgm:spPr/>
    </dgm:pt>
    <dgm:pt modelId="{9736AC92-A5AE-4624-8A5D-2866ACA020FD}" type="pres">
      <dgm:prSet presAssocID="{198F21BD-CD51-4888-BD99-63E55654BF99}" presName="sibTrans" presStyleLbl="node1" presStyleIdx="0" presStyleCnt="3"/>
      <dgm:spPr/>
    </dgm:pt>
    <dgm:pt modelId="{65033663-64FC-4909-80A9-8A708C190B5E}" type="pres">
      <dgm:prSet presAssocID="{10EEFBE4-46B1-459D-8F4E-EAEB98273A2C}" presName="dummy" presStyleCnt="0"/>
      <dgm:spPr/>
    </dgm:pt>
    <dgm:pt modelId="{80AE3093-D413-4721-A86D-4A7BBDBB20A1}" type="pres">
      <dgm:prSet presAssocID="{10EEFBE4-46B1-459D-8F4E-EAEB98273A2C}" presName="node" presStyleLbl="revTx" presStyleIdx="1" presStyleCnt="3">
        <dgm:presLayoutVars>
          <dgm:bulletEnabled val="1"/>
        </dgm:presLayoutVars>
      </dgm:prSet>
      <dgm:spPr/>
    </dgm:pt>
    <dgm:pt modelId="{C3340117-E29A-453D-BA88-FC960F9A81B4}" type="pres">
      <dgm:prSet presAssocID="{6A0EA9AB-D4FA-4DB4-BF37-562D770F26CD}" presName="sibTrans" presStyleLbl="node1" presStyleIdx="1" presStyleCnt="3"/>
      <dgm:spPr/>
    </dgm:pt>
    <dgm:pt modelId="{62916FE0-7543-4390-9586-FF4A30A1242A}" type="pres">
      <dgm:prSet presAssocID="{9DFBD062-E095-4D95-B341-B06076FD26BD}" presName="dummy" presStyleCnt="0"/>
      <dgm:spPr/>
    </dgm:pt>
    <dgm:pt modelId="{96B65D6E-8F77-4F6A-9A2F-CEA9BD58C5C0}" type="pres">
      <dgm:prSet presAssocID="{9DFBD062-E095-4D95-B341-B06076FD26BD}" presName="node" presStyleLbl="revTx" presStyleIdx="2" presStyleCnt="3">
        <dgm:presLayoutVars>
          <dgm:bulletEnabled val="1"/>
        </dgm:presLayoutVars>
      </dgm:prSet>
      <dgm:spPr/>
    </dgm:pt>
    <dgm:pt modelId="{1841FFE9-4F40-4ADC-A7DE-0BC026B10101}" type="pres">
      <dgm:prSet presAssocID="{64CB8529-98B1-49C2-A1CB-925BB898686E}" presName="sibTrans" presStyleLbl="node1" presStyleIdx="2" presStyleCnt="3"/>
      <dgm:spPr/>
    </dgm:pt>
  </dgm:ptLst>
  <dgm:cxnLst>
    <dgm:cxn modelId="{61B39623-77FF-4568-8FCD-C388103C1F06}" srcId="{0A666305-C0FC-443F-A56A-F0C7CB401BFE}" destId="{10EEFBE4-46B1-459D-8F4E-EAEB98273A2C}" srcOrd="1" destOrd="0" parTransId="{50F7CC2C-F5DC-4615-9BF6-A6B30FFDE741}" sibTransId="{6A0EA9AB-D4FA-4DB4-BF37-562D770F26CD}"/>
    <dgm:cxn modelId="{45B1E62E-2957-4D9A-9036-7497140F4689}" srcId="{0A666305-C0FC-443F-A56A-F0C7CB401BFE}" destId="{9DFBD062-E095-4D95-B341-B06076FD26BD}" srcOrd="2" destOrd="0" parTransId="{63C39087-322D-40F1-8353-3A8102D950B6}" sibTransId="{64CB8529-98B1-49C2-A1CB-925BB898686E}"/>
    <dgm:cxn modelId="{BAA8FD32-68E3-4374-94F4-30399FAC4547}" type="presOf" srcId="{6A0EA9AB-D4FA-4DB4-BF37-562D770F26CD}" destId="{C3340117-E29A-453D-BA88-FC960F9A81B4}" srcOrd="0" destOrd="0" presId="urn:microsoft.com/office/officeart/2005/8/layout/cycle1"/>
    <dgm:cxn modelId="{13DF4A36-1A57-4C83-9E07-D1D8B189783B}" type="presOf" srcId="{10EEFBE4-46B1-459D-8F4E-EAEB98273A2C}" destId="{80AE3093-D413-4721-A86D-4A7BBDBB20A1}" srcOrd="0" destOrd="0" presId="urn:microsoft.com/office/officeart/2005/8/layout/cycle1"/>
    <dgm:cxn modelId="{A8C36D5F-5DCB-401D-B691-30224B2E436D}" type="presOf" srcId="{B65D4D7B-93E7-4981-AA75-7BFB804D8DD2}" destId="{7D86B4E9-1778-4E16-9834-C94C3DF7C771}" srcOrd="0" destOrd="0" presId="urn:microsoft.com/office/officeart/2005/8/layout/cycle1"/>
    <dgm:cxn modelId="{506B4565-EA88-4857-86C3-1C109F2097E4}" type="presOf" srcId="{9DFBD062-E095-4D95-B341-B06076FD26BD}" destId="{96B65D6E-8F77-4F6A-9A2F-CEA9BD58C5C0}" srcOrd="0" destOrd="0" presId="urn:microsoft.com/office/officeart/2005/8/layout/cycle1"/>
    <dgm:cxn modelId="{AE9A5A47-5DF0-47D4-9B14-282ED25A7288}" type="presOf" srcId="{198F21BD-CD51-4888-BD99-63E55654BF99}" destId="{9736AC92-A5AE-4624-8A5D-2866ACA020FD}" srcOrd="0" destOrd="0" presId="urn:microsoft.com/office/officeart/2005/8/layout/cycle1"/>
    <dgm:cxn modelId="{1639867B-3E11-47C3-852A-A262FA942F7E}" type="presOf" srcId="{0A666305-C0FC-443F-A56A-F0C7CB401BFE}" destId="{C68247F1-E4F6-4E7D-B542-A3239EA6BD79}" srcOrd="0" destOrd="0" presId="urn:microsoft.com/office/officeart/2005/8/layout/cycle1"/>
    <dgm:cxn modelId="{4D4299DA-7D3A-433B-849E-E1ABAEC868F3}" type="presOf" srcId="{64CB8529-98B1-49C2-A1CB-925BB898686E}" destId="{1841FFE9-4F40-4ADC-A7DE-0BC026B10101}" srcOrd="0" destOrd="0" presId="urn:microsoft.com/office/officeart/2005/8/layout/cycle1"/>
    <dgm:cxn modelId="{56AEB8EB-8DF6-4513-B8E0-F8434DF98FA4}" srcId="{0A666305-C0FC-443F-A56A-F0C7CB401BFE}" destId="{B65D4D7B-93E7-4981-AA75-7BFB804D8DD2}" srcOrd="0" destOrd="0" parTransId="{B13D28FC-4A6D-479B-A325-77674626CB95}" sibTransId="{198F21BD-CD51-4888-BD99-63E55654BF99}"/>
    <dgm:cxn modelId="{E54BD4E0-2DD2-48E5-A912-C4362CAE36B3}" type="presParOf" srcId="{C68247F1-E4F6-4E7D-B542-A3239EA6BD79}" destId="{F7D9B1F6-8A22-43C0-AA37-7D58957DA5FA}" srcOrd="0" destOrd="0" presId="urn:microsoft.com/office/officeart/2005/8/layout/cycle1"/>
    <dgm:cxn modelId="{E53E0C6A-3541-4430-9068-CA32EE663A4F}" type="presParOf" srcId="{C68247F1-E4F6-4E7D-B542-A3239EA6BD79}" destId="{7D86B4E9-1778-4E16-9834-C94C3DF7C771}" srcOrd="1" destOrd="0" presId="urn:microsoft.com/office/officeart/2005/8/layout/cycle1"/>
    <dgm:cxn modelId="{3A121B4C-FBA2-4812-ACFE-3547E4269033}" type="presParOf" srcId="{C68247F1-E4F6-4E7D-B542-A3239EA6BD79}" destId="{9736AC92-A5AE-4624-8A5D-2866ACA020FD}" srcOrd="2" destOrd="0" presId="urn:microsoft.com/office/officeart/2005/8/layout/cycle1"/>
    <dgm:cxn modelId="{6720CD5A-2CE7-4186-AA34-2C48ACC425E2}" type="presParOf" srcId="{C68247F1-E4F6-4E7D-B542-A3239EA6BD79}" destId="{65033663-64FC-4909-80A9-8A708C190B5E}" srcOrd="3" destOrd="0" presId="urn:microsoft.com/office/officeart/2005/8/layout/cycle1"/>
    <dgm:cxn modelId="{C2342626-5465-4E61-B842-75C6DD976065}" type="presParOf" srcId="{C68247F1-E4F6-4E7D-B542-A3239EA6BD79}" destId="{80AE3093-D413-4721-A86D-4A7BBDBB20A1}" srcOrd="4" destOrd="0" presId="urn:microsoft.com/office/officeart/2005/8/layout/cycle1"/>
    <dgm:cxn modelId="{48D2B95C-6FE4-4609-BD04-0512482FDF8E}" type="presParOf" srcId="{C68247F1-E4F6-4E7D-B542-A3239EA6BD79}" destId="{C3340117-E29A-453D-BA88-FC960F9A81B4}" srcOrd="5" destOrd="0" presId="urn:microsoft.com/office/officeart/2005/8/layout/cycle1"/>
    <dgm:cxn modelId="{7F64C5C4-0F0C-4458-A956-777B0C2FD5D2}" type="presParOf" srcId="{C68247F1-E4F6-4E7D-B542-A3239EA6BD79}" destId="{62916FE0-7543-4390-9586-FF4A30A1242A}" srcOrd="6" destOrd="0" presId="urn:microsoft.com/office/officeart/2005/8/layout/cycle1"/>
    <dgm:cxn modelId="{4DDA9A3E-C866-4472-AF58-4F7F45DE48B9}" type="presParOf" srcId="{C68247F1-E4F6-4E7D-B542-A3239EA6BD79}" destId="{96B65D6E-8F77-4F6A-9A2F-CEA9BD58C5C0}" srcOrd="7" destOrd="0" presId="urn:microsoft.com/office/officeart/2005/8/layout/cycle1"/>
    <dgm:cxn modelId="{E538F88D-DEC1-44A5-8B9C-8E1B768B2162}" type="presParOf" srcId="{C68247F1-E4F6-4E7D-B542-A3239EA6BD79}" destId="{1841FFE9-4F40-4ADC-A7DE-0BC026B1010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4F047-719E-4FAA-A775-F98E75D7B8D7}">
      <dsp:nvSpPr>
        <dsp:cNvPr id="0" name=""/>
        <dsp:cNvSpPr/>
      </dsp:nvSpPr>
      <dsp:spPr>
        <a:xfrm>
          <a:off x="0" y="4975"/>
          <a:ext cx="9124951" cy="171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Plan &amp; Implement Training for their Employees </a:t>
          </a:r>
        </a:p>
      </dsp:txBody>
      <dsp:txXfrm>
        <a:off x="83502" y="88477"/>
        <a:ext cx="8957947" cy="1543536"/>
      </dsp:txXfrm>
    </dsp:sp>
    <dsp:sp modelId="{2C8AAF71-AABA-4D2C-92A5-349B2961937B}">
      <dsp:nvSpPr>
        <dsp:cNvPr id="0" name=""/>
        <dsp:cNvSpPr/>
      </dsp:nvSpPr>
      <dsp:spPr>
        <a:xfrm>
          <a:off x="0" y="1839355"/>
          <a:ext cx="9124951" cy="171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Create Training and Work Experience    Opportunities for Unemployed People</a:t>
          </a:r>
        </a:p>
      </dsp:txBody>
      <dsp:txXfrm>
        <a:off x="83502" y="1922857"/>
        <a:ext cx="8957947" cy="1543536"/>
      </dsp:txXfrm>
    </dsp:sp>
    <dsp:sp modelId="{5A0C91B3-27BF-49CF-ACD9-A4F5395D1EB0}">
      <dsp:nvSpPr>
        <dsp:cNvPr id="0" name=""/>
        <dsp:cNvSpPr/>
      </dsp:nvSpPr>
      <dsp:spPr>
        <a:xfrm>
          <a:off x="0" y="3673735"/>
          <a:ext cx="9124951" cy="171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Mandatory Grant Applications</a:t>
          </a:r>
        </a:p>
      </dsp:txBody>
      <dsp:txXfrm>
        <a:off x="83502" y="3757237"/>
        <a:ext cx="8957947" cy="1543536"/>
      </dsp:txXfrm>
    </dsp:sp>
    <dsp:sp modelId="{9578F27B-D147-4F11-B277-BE5C6E61220F}">
      <dsp:nvSpPr>
        <dsp:cNvPr id="0" name=""/>
        <dsp:cNvSpPr/>
      </dsp:nvSpPr>
      <dsp:spPr>
        <a:xfrm>
          <a:off x="0" y="5384276"/>
          <a:ext cx="9124951" cy="338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717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400" kern="1200" dirty="0"/>
            <a:t>Submission due by </a:t>
          </a:r>
          <a:r>
            <a:rPr lang="en-US" sz="3400" b="1" u="sng" kern="1200" dirty="0"/>
            <a:t>30 April 2024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400" kern="1200" dirty="0"/>
            <a:t>Better alignment with skills development and financial year 2024/25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400" kern="1200" dirty="0"/>
            <a:t>Enhanced SETA planning cycle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400" kern="1200" dirty="0"/>
            <a:t>SSP Annual Update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400" kern="1200" dirty="0"/>
            <a:t>Earlier Discretionary Funding Windows</a:t>
          </a:r>
        </a:p>
      </dsp:txBody>
      <dsp:txXfrm>
        <a:off x="0" y="5384276"/>
        <a:ext cx="9124951" cy="338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D0882-6A1A-4814-AAD0-323DAE6916F1}">
      <dsp:nvSpPr>
        <dsp:cNvPr id="0" name=""/>
        <dsp:cNvSpPr/>
      </dsp:nvSpPr>
      <dsp:spPr>
        <a:xfrm rot="5400000">
          <a:off x="5184137" y="-1511741"/>
          <a:ext cx="2380654" cy="59994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3200" kern="1200" dirty="0"/>
            <a:t>Meet the eligibility criteria for the payment of a Mandatory Grant</a:t>
          </a:r>
        </a:p>
      </dsp:txBody>
      <dsp:txXfrm rot="-5400000">
        <a:off x="3374716" y="413894"/>
        <a:ext cx="5883282" cy="2148226"/>
      </dsp:txXfrm>
    </dsp:sp>
    <dsp:sp modelId="{AEE498EB-A730-4908-ADDA-39E8927677A1}">
      <dsp:nvSpPr>
        <dsp:cNvPr id="0" name=""/>
        <dsp:cNvSpPr/>
      </dsp:nvSpPr>
      <dsp:spPr>
        <a:xfrm>
          <a:off x="0" y="2895"/>
          <a:ext cx="3374716" cy="2975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A levy paying employer claiming a Mandatory Grant must</a:t>
          </a:r>
        </a:p>
      </dsp:txBody>
      <dsp:txXfrm>
        <a:off x="145267" y="148162"/>
        <a:ext cx="3084182" cy="2685284"/>
      </dsp:txXfrm>
    </dsp:sp>
    <dsp:sp modelId="{55509761-2FCE-4D5B-AC72-2C09C70B9FEE}">
      <dsp:nvSpPr>
        <dsp:cNvPr id="0" name=""/>
        <dsp:cNvSpPr/>
      </dsp:nvSpPr>
      <dsp:spPr>
        <a:xfrm rot="5400000">
          <a:off x="3024896" y="3332809"/>
          <a:ext cx="6704994" cy="5993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/>
            <a:t>Has registered for skills development levies;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/>
            <a:t>Has paid the levies in the prescribed manner and is up-to-date (minimum threshold R500k per annum);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/>
            <a:t>Has submitted a WSP / PIVOTAL Plan and ATR/PIVOTAL Report within the prescribed timeframes (30 April) that contributes to the relevant SETA SSP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800" kern="1200" dirty="0"/>
            <a:t>Has submitted an Annual Training Report and/or PIVOTAL Training Report, demonstrating some alignment to the previous year’s WSP and/or PIVOTAL Plan </a:t>
          </a:r>
        </a:p>
      </dsp:txBody>
      <dsp:txXfrm rot="-5400000">
        <a:off x="3380575" y="3269716"/>
        <a:ext cx="5701052" cy="6119824"/>
      </dsp:txXfrm>
    </dsp:sp>
    <dsp:sp modelId="{7EB91FED-0865-4DC2-8D93-A353EF25E80F}">
      <dsp:nvSpPr>
        <dsp:cNvPr id="0" name=""/>
        <dsp:cNvSpPr/>
      </dsp:nvSpPr>
      <dsp:spPr>
        <a:xfrm>
          <a:off x="0" y="4989295"/>
          <a:ext cx="3371421" cy="2975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 eligible employer - </a:t>
          </a:r>
        </a:p>
      </dsp:txBody>
      <dsp:txXfrm>
        <a:off x="145267" y="5134562"/>
        <a:ext cx="3080887" cy="2685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C215-FBFB-439C-A346-710245ED4925}">
      <dsp:nvSpPr>
        <dsp:cNvPr id="0" name=""/>
        <dsp:cNvSpPr/>
      </dsp:nvSpPr>
      <dsp:spPr>
        <a:xfrm>
          <a:off x="0" y="267899"/>
          <a:ext cx="8997384" cy="238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Deadline for submissions: </a:t>
          </a:r>
          <a:r>
            <a:rPr lang="en-US" sz="6000" kern="1200" dirty="0"/>
            <a:t>on/or before 30 April </a:t>
          </a:r>
        </a:p>
      </dsp:txBody>
      <dsp:txXfrm>
        <a:off x="116514" y="384413"/>
        <a:ext cx="8764356" cy="2153772"/>
      </dsp:txXfrm>
    </dsp:sp>
    <dsp:sp modelId="{393718C4-F966-4872-B63D-23779700716E}">
      <dsp:nvSpPr>
        <dsp:cNvPr id="0" name=""/>
        <dsp:cNvSpPr/>
      </dsp:nvSpPr>
      <dsp:spPr>
        <a:xfrm>
          <a:off x="0" y="2654699"/>
          <a:ext cx="8997384" cy="683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6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Applications to be submitted electronically via LMIS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Scanned authorization page and scanned current proof of banking details to be upload to LMIS </a:t>
          </a:r>
          <a:r>
            <a:rPr lang="en-US" sz="3200" b="1" kern="1200" dirty="0"/>
            <a:t>Original proof of banking details will be required from first time applicants or if an applicant’s banking details have changed since the previous year’s submission.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Assistance will be supplied to applicants unable to access the LMIS on request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Requests for extension or anticipated delays to be submitted by 31 March 2024 for MG to Skills Planning Division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kern="1200" dirty="0"/>
            <a:t>Subject to approval by Board</a:t>
          </a:r>
          <a:endParaRPr lang="en-US" sz="3200" kern="1200" dirty="0"/>
        </a:p>
      </dsp:txBody>
      <dsp:txXfrm>
        <a:off x="0" y="2654699"/>
        <a:ext cx="8997384" cy="683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C31D5-075D-4704-BFA0-ED735C2B7B85}">
      <dsp:nvSpPr>
        <dsp:cNvPr id="0" name=""/>
        <dsp:cNvSpPr/>
      </dsp:nvSpPr>
      <dsp:spPr>
        <a:xfrm>
          <a:off x="0" y="352552"/>
          <a:ext cx="8997384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SETAs/DHET use the OFO codes to develop and report on the Sectoral Priority Occupations Intervention (SPOI).</a:t>
          </a:r>
        </a:p>
      </dsp:txBody>
      <dsp:txXfrm>
        <a:off x="56315" y="408867"/>
        <a:ext cx="8884754" cy="1040990"/>
      </dsp:txXfrm>
    </dsp:sp>
    <dsp:sp modelId="{EF3A2180-0FB1-4993-B824-A47A361F6078}">
      <dsp:nvSpPr>
        <dsp:cNvPr id="0" name=""/>
        <dsp:cNvSpPr/>
      </dsp:nvSpPr>
      <dsp:spPr>
        <a:xfrm>
          <a:off x="0" y="1589692"/>
          <a:ext cx="8997384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Employers to plan and develop their WSPs and ATRs.</a:t>
          </a:r>
        </a:p>
      </dsp:txBody>
      <dsp:txXfrm>
        <a:off x="56315" y="1646007"/>
        <a:ext cx="8884754" cy="1040990"/>
      </dsp:txXfrm>
    </dsp:sp>
    <dsp:sp modelId="{F906BD40-32B8-4329-9DEC-014C45186D44}">
      <dsp:nvSpPr>
        <dsp:cNvPr id="0" name=""/>
        <dsp:cNvSpPr/>
      </dsp:nvSpPr>
      <dsp:spPr>
        <a:xfrm>
          <a:off x="0" y="2826832"/>
          <a:ext cx="8997384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QCTO as a basis for occupational qualification development  and certification.</a:t>
          </a:r>
        </a:p>
      </dsp:txBody>
      <dsp:txXfrm>
        <a:off x="56315" y="2883147"/>
        <a:ext cx="8884754" cy="1040990"/>
      </dsp:txXfrm>
    </dsp:sp>
    <dsp:sp modelId="{69105E3A-90F7-47DE-8C26-807EC6F3C960}">
      <dsp:nvSpPr>
        <dsp:cNvPr id="0" name=""/>
        <dsp:cNvSpPr/>
      </dsp:nvSpPr>
      <dsp:spPr>
        <a:xfrm>
          <a:off x="0" y="3980452"/>
          <a:ext cx="8997384" cy="216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6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National Artisan Moderation Body (NAMB) for implementation of listed trades.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PSET system for development of qualifications and planning for the labour market.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Career Development Services uses the OFO for developing learning Pathways</a:t>
          </a:r>
        </a:p>
      </dsp:txBody>
      <dsp:txXfrm>
        <a:off x="0" y="3980452"/>
        <a:ext cx="8997384" cy="2161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5D38D-6702-4790-B22D-BB42FF526203}">
      <dsp:nvSpPr>
        <dsp:cNvPr id="0" name=""/>
        <dsp:cNvSpPr/>
      </dsp:nvSpPr>
      <dsp:spPr>
        <a:xfrm>
          <a:off x="0" y="706826"/>
          <a:ext cx="8839199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kern="1200" dirty="0"/>
            <a:t>Professional, Vocational, Technical and Academic Learning</a:t>
          </a:r>
          <a:r>
            <a:rPr lang="en-ZA" sz="2300" kern="1200" dirty="0"/>
            <a:t> programmes that result in qualifications or part qualifications registered on the National Qualifications Framework (NQF) that address </a:t>
          </a:r>
          <a:endParaRPr lang="en-US" sz="2300" kern="1200" dirty="0"/>
        </a:p>
      </dsp:txBody>
      <dsp:txXfrm>
        <a:off x="61741" y="768567"/>
        <a:ext cx="8715717" cy="1141288"/>
      </dsp:txXfrm>
    </dsp:sp>
    <dsp:sp modelId="{8DB3EAA8-09B4-4195-BCBD-49CFFFE4406B}">
      <dsp:nvSpPr>
        <dsp:cNvPr id="0" name=""/>
        <dsp:cNvSpPr/>
      </dsp:nvSpPr>
      <dsp:spPr>
        <a:xfrm>
          <a:off x="0" y="2037836"/>
          <a:ext cx="8839199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- </a:t>
          </a:r>
          <a:r>
            <a:rPr lang="en-ZA" sz="2300" b="1" kern="1200" dirty="0"/>
            <a:t>Sectoral Priority Occupations and Interventions which are:</a:t>
          </a:r>
          <a:endParaRPr lang="en-US" sz="2300" b="1" kern="1200" dirty="0"/>
        </a:p>
      </dsp:txBody>
      <dsp:txXfrm>
        <a:off x="61741" y="2099577"/>
        <a:ext cx="8715717" cy="1141288"/>
      </dsp:txXfrm>
    </dsp:sp>
    <dsp:sp modelId="{F67F6954-4826-4DA9-8112-40FC07FE9EE3}">
      <dsp:nvSpPr>
        <dsp:cNvPr id="0" name=""/>
        <dsp:cNvSpPr/>
      </dsp:nvSpPr>
      <dsp:spPr>
        <a:xfrm>
          <a:off x="0" y="3368846"/>
          <a:ext cx="8839199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i="1" kern="1200" dirty="0"/>
            <a:t>Professional: </a:t>
          </a:r>
          <a:r>
            <a:rPr lang="en-ZA" sz="2300" kern="1200" dirty="0"/>
            <a:t>Learning programmes shall mean</a:t>
          </a:r>
          <a:r>
            <a:rPr lang="en-GB" sz="2300" kern="1200" dirty="0"/>
            <a:t> programmes that lead to designations that are registered by professional bodies.</a:t>
          </a:r>
          <a:endParaRPr lang="en-US" sz="2300" kern="1200" dirty="0"/>
        </a:p>
      </dsp:txBody>
      <dsp:txXfrm>
        <a:off x="61741" y="3430587"/>
        <a:ext cx="8715717" cy="1141288"/>
      </dsp:txXfrm>
    </dsp:sp>
    <dsp:sp modelId="{46728534-3088-4256-A42F-8F2ACCFA0BCE}">
      <dsp:nvSpPr>
        <dsp:cNvPr id="0" name=""/>
        <dsp:cNvSpPr/>
      </dsp:nvSpPr>
      <dsp:spPr>
        <a:xfrm>
          <a:off x="0" y="4699856"/>
          <a:ext cx="8839199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i="1" kern="1200" dirty="0"/>
            <a:t>Vocational: </a:t>
          </a:r>
          <a:r>
            <a:rPr lang="en-ZA" sz="2300" kern="1200" dirty="0"/>
            <a:t>Learning programmes shall mean</a:t>
          </a:r>
          <a:r>
            <a:rPr lang="en-GB" sz="2300" kern="1200" dirty="0"/>
            <a:t> noted and artisanal programmes that lead to a trade and/or the National Certificate Vocational (NCV).</a:t>
          </a:r>
          <a:endParaRPr lang="en-US" sz="2300" kern="1200" dirty="0"/>
        </a:p>
      </dsp:txBody>
      <dsp:txXfrm>
        <a:off x="61741" y="4761597"/>
        <a:ext cx="8715717" cy="1141288"/>
      </dsp:txXfrm>
    </dsp:sp>
    <dsp:sp modelId="{D9D228A7-B296-4D1D-8560-F1E0694F72A7}">
      <dsp:nvSpPr>
        <dsp:cNvPr id="0" name=""/>
        <dsp:cNvSpPr/>
      </dsp:nvSpPr>
      <dsp:spPr>
        <a:xfrm>
          <a:off x="0" y="6030866"/>
          <a:ext cx="8839199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i="1" kern="1200" dirty="0"/>
            <a:t>Technical: </a:t>
          </a:r>
          <a:r>
            <a:rPr lang="en-ZA" sz="2300" kern="1200" dirty="0"/>
            <a:t>Learning programmes shall mean</a:t>
          </a:r>
          <a:r>
            <a:rPr lang="en-GB" sz="2300" kern="1200" dirty="0"/>
            <a:t> programmes that are </a:t>
          </a:r>
          <a:r>
            <a:rPr lang="en-ZA" sz="2300" kern="1200" dirty="0"/>
            <a:t>occupationally-directed and </a:t>
          </a:r>
          <a:r>
            <a:rPr lang="en-GB" sz="2300" kern="1200" dirty="0"/>
            <a:t>registered by the SETA; such programmes include apprenticeships, learnerships and skills programmes.</a:t>
          </a:r>
          <a:endParaRPr lang="en-US" sz="2300" kern="1200" dirty="0"/>
        </a:p>
      </dsp:txBody>
      <dsp:txXfrm>
        <a:off x="61741" y="6092607"/>
        <a:ext cx="8715717" cy="1141288"/>
      </dsp:txXfrm>
    </dsp:sp>
    <dsp:sp modelId="{EB6F684F-8442-4C8A-987C-149B14BCBC3A}">
      <dsp:nvSpPr>
        <dsp:cNvPr id="0" name=""/>
        <dsp:cNvSpPr/>
      </dsp:nvSpPr>
      <dsp:spPr>
        <a:xfrm>
          <a:off x="0" y="7361876"/>
          <a:ext cx="8839199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i="1" kern="1200" dirty="0"/>
            <a:t>Academic learning programmes: </a:t>
          </a:r>
          <a:r>
            <a:rPr lang="en-ZA" sz="2300" kern="1200" dirty="0"/>
            <a:t>Shall mean</a:t>
          </a:r>
          <a:r>
            <a:rPr lang="en-GB" sz="2300" kern="1200" dirty="0"/>
            <a:t> programmes that lead to academic qualifications such as   certificates, Higher Certificates, Diplomas and Degrees.</a:t>
          </a:r>
          <a:endParaRPr lang="en-US" sz="2300" kern="1200" dirty="0"/>
        </a:p>
      </dsp:txBody>
      <dsp:txXfrm>
        <a:off x="61741" y="7423617"/>
        <a:ext cx="8715717" cy="1141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6B4E9-1778-4E16-9834-C94C3DF7C771}">
      <dsp:nvSpPr>
        <dsp:cNvPr id="0" name=""/>
        <dsp:cNvSpPr/>
      </dsp:nvSpPr>
      <dsp:spPr>
        <a:xfrm>
          <a:off x="5332649" y="539540"/>
          <a:ext cx="2759491" cy="27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the PIVOTAL/SPOI section of the WSP/ATR, companies are asked to complete information on the type of PIVOTAL/SPOI training.</a:t>
          </a:r>
        </a:p>
      </dsp:txBody>
      <dsp:txXfrm>
        <a:off x="5332649" y="539540"/>
        <a:ext cx="2759491" cy="2759491"/>
      </dsp:txXfrm>
    </dsp:sp>
    <dsp:sp modelId="{9736AC92-A5AE-4624-8A5D-2866ACA020FD}">
      <dsp:nvSpPr>
        <dsp:cNvPr id="0" name=""/>
        <dsp:cNvSpPr/>
      </dsp:nvSpPr>
      <dsp:spPr>
        <a:xfrm>
          <a:off x="1135270" y="-1843"/>
          <a:ext cx="6518634" cy="6518634"/>
        </a:xfrm>
        <a:prstGeom prst="circularArrow">
          <a:avLst>
            <a:gd name="adj1" fmla="val 8255"/>
            <a:gd name="adj2" fmla="val 576659"/>
            <a:gd name="adj3" fmla="val 2961376"/>
            <a:gd name="adj4" fmla="val 53383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3093-D413-4721-A86D-4A7BBDBB20A1}">
      <dsp:nvSpPr>
        <dsp:cNvPr id="0" name=""/>
        <dsp:cNvSpPr/>
      </dsp:nvSpPr>
      <dsp:spPr>
        <a:xfrm>
          <a:off x="3014841" y="4554102"/>
          <a:ext cx="2759491" cy="27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Clarity on what PIVOTAL/SPOI is emphasized during MG/ DG workshops, focus groups and other stakeholder engagement sessions.</a:t>
          </a:r>
        </a:p>
      </dsp:txBody>
      <dsp:txXfrm>
        <a:off x="3014841" y="4554102"/>
        <a:ext cx="2759491" cy="2759491"/>
      </dsp:txXfrm>
    </dsp:sp>
    <dsp:sp modelId="{C3340117-E29A-453D-BA88-FC960F9A81B4}">
      <dsp:nvSpPr>
        <dsp:cNvPr id="0" name=""/>
        <dsp:cNvSpPr/>
      </dsp:nvSpPr>
      <dsp:spPr>
        <a:xfrm>
          <a:off x="1135270" y="-1843"/>
          <a:ext cx="6518634" cy="6518634"/>
        </a:xfrm>
        <a:prstGeom prst="circularArrow">
          <a:avLst>
            <a:gd name="adj1" fmla="val 8255"/>
            <a:gd name="adj2" fmla="val 576659"/>
            <a:gd name="adj3" fmla="val 10169958"/>
            <a:gd name="adj4" fmla="val 7261965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65D6E-8F77-4F6A-9A2F-CEA9BD58C5C0}">
      <dsp:nvSpPr>
        <dsp:cNvPr id="0" name=""/>
        <dsp:cNvSpPr/>
      </dsp:nvSpPr>
      <dsp:spPr>
        <a:xfrm>
          <a:off x="697033" y="539540"/>
          <a:ext cx="2759491" cy="27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fields here include the type and appropriate/ preferred intervention for the occupation, at a specific NQF level </a:t>
          </a:r>
        </a:p>
      </dsp:txBody>
      <dsp:txXfrm>
        <a:off x="697033" y="539540"/>
        <a:ext cx="2759491" cy="2759491"/>
      </dsp:txXfrm>
    </dsp:sp>
    <dsp:sp modelId="{1841FFE9-4F40-4ADC-A7DE-0BC026B10101}">
      <dsp:nvSpPr>
        <dsp:cNvPr id="0" name=""/>
        <dsp:cNvSpPr/>
      </dsp:nvSpPr>
      <dsp:spPr>
        <a:xfrm>
          <a:off x="1135270" y="-1843"/>
          <a:ext cx="6518634" cy="6518634"/>
        </a:xfrm>
        <a:prstGeom prst="circularArrow">
          <a:avLst>
            <a:gd name="adj1" fmla="val 8255"/>
            <a:gd name="adj2" fmla="val 576659"/>
            <a:gd name="adj3" fmla="val 16854406"/>
            <a:gd name="adj4" fmla="val 14968935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288C-16B0-40A2-BEF0-AA3D5B96FB6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0963-A9AF-4992-BF55-EB147132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3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2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801" y="4628647"/>
            <a:ext cx="16948398" cy="50072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7" y="1530648"/>
            <a:ext cx="16490324" cy="885483"/>
          </a:xfrm>
          <a:effectLst/>
        </p:spPr>
        <p:txBody>
          <a:bodyPr anchor="b">
            <a:normAutofit/>
          </a:bodyPr>
          <a:lstStyle>
            <a:lvl1pPr>
              <a:defRPr sz="4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787" y="2527110"/>
            <a:ext cx="16490319" cy="8854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5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7B3B-6978-4EBD-AAF3-8B63D95AEF91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8" y="1053235"/>
            <a:ext cx="16544424" cy="728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89" y="3511296"/>
            <a:ext cx="16544423" cy="5451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538A-0292-46ED-A96E-C8D6395DC5B5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6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71726" y="7712962"/>
            <a:ext cx="16936290" cy="188824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3590926"/>
            <a:ext cx="16544423" cy="3221201"/>
          </a:xfrm>
        </p:spPr>
        <p:txBody>
          <a:bodyPr anchor="b">
            <a:normAutofit/>
          </a:bodyPr>
          <a:lstStyle>
            <a:lvl1pPr algn="l">
              <a:defRPr sz="54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9" y="6812126"/>
            <a:ext cx="16544423" cy="90083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cap="all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04D1-03DD-45C4-9BA3-2A5DAF396BD9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72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790" y="3342005"/>
            <a:ext cx="7792151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59" y="3342005"/>
            <a:ext cx="7792154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7861-FB0C-4571-A08E-C3370D6E3F1C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8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1790" y="1094488"/>
            <a:ext cx="16544424" cy="830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7" y="3376337"/>
            <a:ext cx="7792154" cy="836676"/>
          </a:xfrm>
        </p:spPr>
        <p:txBody>
          <a:bodyPr anchor="ctr">
            <a:noAutofit/>
          </a:bodyPr>
          <a:lstStyle>
            <a:lvl1pPr marL="0" indent="0">
              <a:buNone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791" y="4389079"/>
            <a:ext cx="7792149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4059" y="3376339"/>
            <a:ext cx="7792155" cy="830060"/>
          </a:xfr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4056" y="4389079"/>
            <a:ext cx="7792157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F630-ED52-47E4-BF33-E6B4750200D1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841" y="1094488"/>
            <a:ext cx="16544424" cy="757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884E-AFAD-4835-8CDF-E84F5CB5FDC9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E273-D6B9-48A8-A34A-D519FC637EBC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2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71726" y="901801"/>
            <a:ext cx="5524085" cy="8723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86" y="1400176"/>
            <a:ext cx="4547778" cy="2583629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393" y="1769744"/>
            <a:ext cx="9976487" cy="698732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786" y="4254981"/>
            <a:ext cx="4547778" cy="45020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08927" y="9685375"/>
            <a:ext cx="4267199" cy="547688"/>
          </a:xfrm>
        </p:spPr>
        <p:txBody>
          <a:bodyPr/>
          <a:lstStyle/>
          <a:p>
            <a:fld id="{3F749265-8EBC-4D7D-8FDA-17D296DD635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788" y="9678886"/>
            <a:ext cx="10375815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85375"/>
            <a:ext cx="1578765" cy="54768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7040084"/>
            <a:ext cx="16544424" cy="850107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26" y="962026"/>
            <a:ext cx="16936289" cy="547687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789" y="7890191"/>
            <a:ext cx="16544426" cy="14972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4A7-8CFB-44A7-BC8F-00DFC88C483F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1788" y="1057687"/>
            <a:ext cx="16544424" cy="752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8" y="3504004"/>
            <a:ext cx="16544424" cy="547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8927" y="9635872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EFA708-1389-437B-8D28-1F3705DA2BA5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1788" y="9635872"/>
            <a:ext cx="1037581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7450" y="9635872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801" y="10083692"/>
            <a:ext cx="5554980" cy="1424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063221" y="10083692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62745" y="10083692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4F210-26F9-4B14-B85E-04CFB6429C2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96" y="365038"/>
            <a:ext cx="2694785" cy="11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9000" indent="-459000" algn="l" defTabSz="685800" rtl="0" eaLnBrk="1" latinLnBrk="0" hangingPunct="1">
        <a:lnSpc>
          <a:spcPct val="110000"/>
        </a:lnSpc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5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45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5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6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3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HelvyM@fpmseta.org.za" TargetMode="External"/><Relationship Id="rId3" Type="http://schemas.openxmlformats.org/officeDocument/2006/relationships/hyperlink" Target="mailto:sylviat@fpmseta.org.za" TargetMode="External"/><Relationship Id="rId7" Type="http://schemas.openxmlformats.org/officeDocument/2006/relationships/hyperlink" Target="mailto:PearlN@fpmseta.org.z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hulaniM@fpmseta.org.za" TargetMode="External"/><Relationship Id="rId5" Type="http://schemas.openxmlformats.org/officeDocument/2006/relationships/hyperlink" Target="mailto:xoliswaR@fpmseta.org.za" TargetMode="External"/><Relationship Id="rId4" Type="http://schemas.openxmlformats.org/officeDocument/2006/relationships/hyperlink" Target="mailto:sbahleN@fpmseta.org.z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38782" y="1217945"/>
            <a:ext cx="3469898" cy="1779734"/>
          </a:xfrm>
          <a:custGeom>
            <a:avLst/>
            <a:gdLst/>
            <a:ahLst/>
            <a:cxnLst/>
            <a:rect l="l" t="t" r="r" b="b"/>
            <a:pathLst>
              <a:path w="4699386" h="1954715">
                <a:moveTo>
                  <a:pt x="0" y="0"/>
                </a:moveTo>
                <a:lnTo>
                  <a:pt x="4699386" y="0"/>
                </a:lnTo>
                <a:lnTo>
                  <a:pt x="4699386" y="1954715"/>
                </a:lnTo>
                <a:lnTo>
                  <a:pt x="0" y="195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78658" y="2893595"/>
            <a:ext cx="9085842" cy="685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98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MG &amp; DG STAKEHOLDER WORKSHOP 2024/25</a:t>
            </a: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5598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5598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Presented By: Mr PK NAICKER</a:t>
            </a: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GM: Skills Planning, Reporting &amp; Research</a:t>
            </a: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FEBRUARY 2024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6" name="Picture 15" descr="http://www.furntech.org.za/images/atomicongallery/Furntech%202010%20Gallery/Pic_2.jpg">
            <a:extLst>
              <a:ext uri="{FF2B5EF4-FFF2-40B4-BE49-F238E27FC236}">
                <a16:creationId xmlns:a16="http://schemas.microsoft.com/office/drawing/2014/main" id="{70E9F0CC-089A-5FCA-2518-A6ECE174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818" y="2410821"/>
            <a:ext cx="8207339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/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3F5D-C00D-6BDC-4324-2AD944084803}"/>
              </a:ext>
            </a:extLst>
          </p:cNvPr>
          <p:cNvSpPr txBox="1"/>
          <p:nvPr/>
        </p:nvSpPr>
        <p:spPr>
          <a:xfrm>
            <a:off x="8818355" y="1028700"/>
            <a:ext cx="8997384" cy="74789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accent5">
                    <a:lumMod val="50000"/>
                  </a:schemeClr>
                </a:solidFill>
              </a:rPr>
              <a:t>Increased monitoring of WSP implementation against Board criteria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accent5">
                    <a:lumMod val="50000"/>
                  </a:schemeClr>
                </a:solidFill>
              </a:rPr>
              <a:t>Criteria for approval 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accent5">
                    <a:lumMod val="50000"/>
                  </a:schemeClr>
                </a:solidFill>
              </a:rPr>
              <a:t>Evidence requirements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accent5">
                    <a:lumMod val="50000"/>
                  </a:schemeClr>
                </a:solidFill>
              </a:rPr>
              <a:t>Quality &amp; accuracy standards for WSPs &amp; ATRs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accent5">
                    <a:lumMod val="50000"/>
                  </a:schemeClr>
                </a:solidFill>
              </a:rPr>
              <a:t>Evidence of consultation and sign-off by labour representative (unless explanation is provided)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2C02E-6700-C98B-AAB6-D185F9003DF1}"/>
              </a:ext>
            </a:extLst>
          </p:cNvPr>
          <p:cNvSpPr txBox="1"/>
          <p:nvPr/>
        </p:nvSpPr>
        <p:spPr>
          <a:xfrm>
            <a:off x="2591750" y="3712338"/>
            <a:ext cx="47710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THE INTENTION OF MANDATORY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 GRANTS IS TO INCENTIVISE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EMPLOYERS </a:t>
            </a:r>
          </a:p>
        </p:txBody>
      </p:sp>
    </p:spTree>
    <p:extLst>
      <p:ext uri="{BB962C8B-B14F-4D97-AF65-F5344CB8AC3E}">
        <p14:creationId xmlns:p14="http://schemas.microsoft.com/office/powerpoint/2010/main" val="91379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BAB7-3C07-0F17-6C7E-3C536B07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4F6D9B2-EE93-8E08-4645-BCE666522A38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A535B96-A5A2-477B-EA7B-716FE7D4DFFB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C6BA2FC-C2EB-8797-94FF-87C6B3E2B35D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1A892726-AEDC-0757-C7DF-423A08440B8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CFE3812C-3770-3C74-A1D7-0E783A3AE251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BC3EE601-66CE-D574-E39B-F3E28A4F2CF0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0406E0D6-8D7C-35E0-70FD-F7E7123726EB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2E15DDEF-AB07-1FD1-AAD0-F1E9B8362C39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CB321F2A-12A9-D798-CCB0-A09129A7835A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CBA8747B-FA5E-08D3-4EC9-108F36597BB5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649528F3-DB8E-6A7D-5351-0714B700E4C4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914F4B3F-5AA8-20E7-27AC-6D9939581394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5574388F-AB0E-7C0E-939F-CDAA20618569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33A35643-1BB2-021F-CB78-199B4252C253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E741C8E8-A184-DE90-605C-C5E17E30D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1D8CE-66F8-233D-F521-BDE8D10C943E}"/>
              </a:ext>
            </a:extLst>
          </p:cNvPr>
          <p:cNvSpPr txBox="1"/>
          <p:nvPr/>
        </p:nvSpPr>
        <p:spPr>
          <a:xfrm>
            <a:off x="3036098" y="4754633"/>
            <a:ext cx="477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WHO IS ELIGIBLE ? </a:t>
            </a:r>
          </a:p>
        </p:txBody>
      </p:sp>
      <p:graphicFrame>
        <p:nvGraphicFramePr>
          <p:cNvPr id="60" name="TextBox 5">
            <a:extLst>
              <a:ext uri="{FF2B5EF4-FFF2-40B4-BE49-F238E27FC236}">
                <a16:creationId xmlns:a16="http://schemas.microsoft.com/office/drawing/2014/main" id="{571CD78C-05E7-0F39-6118-849B35D4C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698549"/>
              </p:ext>
            </p:extLst>
          </p:nvPr>
        </p:nvGraphicFramePr>
        <p:xfrm>
          <a:off x="8534400" y="190500"/>
          <a:ext cx="9374213" cy="982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77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1350-6DF7-3E3B-CBD5-C60E0278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A9D575B-6995-C144-825A-F224C3721EF7}"/>
              </a:ext>
            </a:extLst>
          </p:cNvPr>
          <p:cNvSpPr/>
          <p:nvPr/>
        </p:nvSpPr>
        <p:spPr>
          <a:xfrm>
            <a:off x="1123950" y="1832029"/>
            <a:ext cx="6565863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97E991F-2EEC-0134-5782-185E9B7D141B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90B0EE4-5CF9-A600-A754-B8CA948E8CC5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C32A8C97-4FF0-47C5-8F1D-61B9E27E78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64FB65BF-D84B-9E08-53BA-7E1814E0C8FA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3F57C7B5-5FCD-486D-1412-EA6C91BC4A4D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8A46A151-D3FB-F2F3-292C-542987A95FEC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3ED4DD4F-0F0B-AF3F-329C-92E5BB4BBC33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01AFF554-670E-A7A6-3242-090EAF90ACC3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D9FF149A-0CF2-B164-FEC4-AD1C41A93340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05B26EEA-C3F9-1B4E-B4ED-5C87E77DC3D6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BE402126-A88B-A9C4-360E-781223DC8313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AC448243-2F9F-EAE7-290D-7A9CF7F6F2F7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133EC61C-4600-83AF-E3E3-7158E61B1AE9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E87E3DFB-6909-32F3-B190-3A72E77AD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B3A54-5962-BE6B-4D15-08BD88FD76CD}"/>
              </a:ext>
            </a:extLst>
          </p:cNvPr>
          <p:cNvSpPr txBox="1"/>
          <p:nvPr/>
        </p:nvSpPr>
        <p:spPr>
          <a:xfrm>
            <a:off x="7742950" y="351713"/>
            <a:ext cx="10189739" cy="944874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2"/>
                </a:solidFill>
              </a:rPr>
              <a:t>The mandatory grant application consist of the following important sections: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Organisational information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Banking details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Employment summary and Provincial Breakdown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Provides information on the current workforce (including learners)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Workplace Skills Plan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PIVOTAL Plan </a:t>
            </a:r>
          </a:p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2"/>
                </a:solidFill>
              </a:rPr>
              <a:t>Planned implementation of PIVOTAL learning programmes e.g. apprenticeships, learnerships, credit bearing skills programmes, work integrated learning, bursary programmes (post-school / tertiary qualifications at TVETs/ HEIs)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</a:rPr>
              <a:t>Non-PIVOTAL Plan</a:t>
            </a:r>
          </a:p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2"/>
                </a:solidFill>
              </a:rPr>
              <a:t>Planned implementation of other learning programmes e.g. non-credit bearing skills programmes, in-house training (health and safety, HIV/Aids awareness)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5EA46-72EC-2D0C-AF76-29A2D300A472}"/>
              </a:ext>
            </a:extLst>
          </p:cNvPr>
          <p:cNvSpPr txBox="1"/>
          <p:nvPr/>
        </p:nvSpPr>
        <p:spPr>
          <a:xfrm>
            <a:off x="2264780" y="4475919"/>
            <a:ext cx="5425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WORKPLACE SKILLS PLANNING</a:t>
            </a:r>
          </a:p>
        </p:txBody>
      </p:sp>
    </p:spTree>
    <p:extLst>
      <p:ext uri="{BB962C8B-B14F-4D97-AF65-F5344CB8AC3E}">
        <p14:creationId xmlns:p14="http://schemas.microsoft.com/office/powerpoint/2010/main" val="318508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E4EE9-1A9C-F807-D11A-84AC13AA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8BA2516-759F-7318-91CD-D12CE7CCFD28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7401D730-5149-AEB1-EEF5-14F064FDF0FE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732C17D-2B50-95F3-C33E-79B028E8567A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0DAE5217-A9D0-260F-AC43-F56126A693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E9965BEB-2F6E-8FB6-74C9-40ECCF9991E8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270ABCE1-8E52-A073-9E6C-4E5067513691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82D90F77-B438-FB4A-EC6A-A3A472C93EEB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EF881D34-BC87-0AE3-AE56-3A48F4706E72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7FB94E76-7A34-E4B6-3018-8BAEFC607549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8D6275E4-1488-1C1C-446C-5384AA51CAF5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287F6A84-2F23-8288-BA74-82B45C2C362E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E6AED388-A37A-6227-6AC8-C204DF83C4D7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96B12CA0-152C-90D1-D5FC-2B355B5ECE06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8BE0AAE6-6FC5-1154-C1B2-423BC4FD1906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4DA115FC-05DA-E659-80D3-8750991DB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5FD7D4-EA52-8FDD-C00D-798292A863EF}"/>
              </a:ext>
            </a:extLst>
          </p:cNvPr>
          <p:cNvSpPr txBox="1"/>
          <p:nvPr/>
        </p:nvSpPr>
        <p:spPr>
          <a:xfrm>
            <a:off x="8798690" y="634401"/>
            <a:ext cx="9048911" cy="86238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ATR and/or Pivotal Report must reflect all training conducted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>
              <a:solidFill>
                <a:schemeClr val="accent3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914400" lvl="1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During April to March (of the previous financial year) 2023-2024</a:t>
            </a:r>
          </a:p>
          <a:p>
            <a:pPr marL="914400" lvl="1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Internally or Externally</a:t>
            </a:r>
          </a:p>
          <a:p>
            <a:pPr marL="45624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>
              <a:solidFill>
                <a:schemeClr val="accent3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400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WSP and/or Pivotal Plan must reflect all planned training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>
              <a:solidFill>
                <a:schemeClr val="accent3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914400" lvl="1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Internally or Externally </a:t>
            </a:r>
          </a:p>
          <a:p>
            <a:pPr marL="914400" lvl="1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Planned for April to March (of the current financial year) 2024-2025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07065-BD9A-4887-3828-17F8E718869F}"/>
              </a:ext>
            </a:extLst>
          </p:cNvPr>
          <p:cNvSpPr txBox="1"/>
          <p:nvPr/>
        </p:nvSpPr>
        <p:spPr>
          <a:xfrm>
            <a:off x="2757900" y="4543334"/>
            <a:ext cx="4771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WORKPLACE SKILLS PLANNING</a:t>
            </a:r>
          </a:p>
        </p:txBody>
      </p:sp>
    </p:spTree>
    <p:extLst>
      <p:ext uri="{BB962C8B-B14F-4D97-AF65-F5344CB8AC3E}">
        <p14:creationId xmlns:p14="http://schemas.microsoft.com/office/powerpoint/2010/main" val="341614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DFC55-CD55-EE61-DBB5-1CB6670FB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6861F1D-DC52-F778-626A-953388D587D0}"/>
              </a:ext>
            </a:extLst>
          </p:cNvPr>
          <p:cNvSpPr/>
          <p:nvPr/>
        </p:nvSpPr>
        <p:spPr>
          <a:xfrm>
            <a:off x="1123950" y="1832029"/>
            <a:ext cx="692893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4EBDEFF1-CE72-0ED7-6B2A-5A58321A0474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17F0BE9-EDCE-B41F-9080-121A6E1FADF3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3BB35EE4-24FD-5A22-DE04-3DC07709428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82D24379-CC5C-868F-0405-A5D29DE74978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88026A3B-84BB-B0CB-3147-8E76D794590C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6EE3DCD3-98C9-83DE-B08F-5554B1EE9079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4FA4E1DC-8103-8F71-19D4-E76537E9378B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1843909A-C61B-B27A-1281-635FCC1F3996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5F5617F1-35C8-9882-9097-AD2B4B8914FE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CDDE64F7-D59F-D47B-8D9E-1276620B88B1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D4CE970-2A61-1BA6-F463-6853CEF05331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2883616B-9839-BB34-1DB8-B96353CB0893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3B115452-BD9C-A9D1-EE31-288013019181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0104E37-3E07-1DA3-FF5A-EB73345D9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4BCE3-E6C1-A3F0-176D-60EB9BE847D9}"/>
              </a:ext>
            </a:extLst>
          </p:cNvPr>
          <p:cNvSpPr txBox="1"/>
          <p:nvPr/>
        </p:nvSpPr>
        <p:spPr>
          <a:xfrm>
            <a:off x="8096969" y="320478"/>
            <a:ext cx="9962431" cy="87100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000" b="1" kern="0" dirty="0">
                <a:solidFill>
                  <a:schemeClr val="tx2"/>
                </a:solidFill>
              </a:rPr>
              <a:t>The WSP/ATR must be duly authorized and signed-off by: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chemeClr val="tx2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4000" kern="0" dirty="0">
                <a:solidFill>
                  <a:schemeClr val="tx2"/>
                </a:solidFill>
                <a:cs typeface="Tahoma" charset="0"/>
              </a:rPr>
              <a:t>The Internal Training Committee / Skills Development Committee including designated labour representative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chemeClr val="tx2"/>
              </a:solidFill>
              <a:cs typeface="Tahoma" charset="0"/>
            </a:endParaRP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solidFill>
                  <a:schemeClr val="accent3">
                    <a:lumMod val="75000"/>
                  </a:schemeClr>
                </a:solidFill>
                <a:cs typeface="Tahoma" charset="0"/>
              </a:rPr>
              <a:t>Firms employing 50 or more employees; or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4000" b="1" kern="0" dirty="0">
              <a:solidFill>
                <a:schemeClr val="accent3">
                  <a:lumMod val="75000"/>
                </a:schemeClr>
              </a:solidFill>
              <a:cs typeface="Tahoma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4000" kern="0" dirty="0">
                <a:solidFill>
                  <a:schemeClr val="tx2"/>
                </a:solidFill>
                <a:cs typeface="Tahoma" charset="0"/>
              </a:rPr>
              <a:t>The Owner / Chief Executive  and  designated employee representative</a:t>
            </a:r>
            <a:r>
              <a:rPr lang="en-US" sz="4000" b="1" kern="0" dirty="0">
                <a:solidFill>
                  <a:schemeClr val="tx2"/>
                </a:solidFill>
                <a:cs typeface="Tahoma" charset="0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chemeClr val="tx2"/>
              </a:solidFill>
              <a:cs typeface="Tahoma" charset="0"/>
            </a:endParaRP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solidFill>
                  <a:schemeClr val="accent3">
                    <a:lumMod val="75000"/>
                  </a:schemeClr>
                </a:solidFill>
                <a:cs typeface="Tahoma" charset="0"/>
              </a:rPr>
              <a:t>Firms employing less than 50 employees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CAB8B-F174-76F3-8A85-EFDCB87BF267}"/>
              </a:ext>
            </a:extLst>
          </p:cNvPr>
          <p:cNvSpPr txBox="1"/>
          <p:nvPr/>
        </p:nvSpPr>
        <p:spPr>
          <a:xfrm>
            <a:off x="2591750" y="4543334"/>
            <a:ext cx="4771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cs typeface="Calibri" panose="020F0502020204030204" pitchFamily="34" charset="0"/>
              </a:rPr>
              <a:t>WORKPLACE SKILLS PLANNING</a:t>
            </a:r>
          </a:p>
        </p:txBody>
      </p:sp>
    </p:spTree>
    <p:extLst>
      <p:ext uri="{BB962C8B-B14F-4D97-AF65-F5344CB8AC3E}">
        <p14:creationId xmlns:p14="http://schemas.microsoft.com/office/powerpoint/2010/main" val="256749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DB49-6E69-FA8A-2FA7-9E8AAEF0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FB79187-92D6-A15B-0F0C-BB716241CF8D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8055218-41B9-7601-3B2B-2A973B6B21B3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B6A66CB-D861-8D63-639D-6222B9F968C9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1EC47366-E3D0-441D-F15F-9E7EC5D8F1E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DB0B0969-78C3-298F-A245-16CD157C87D7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7B8F1577-68B0-EE8F-9969-83D0E4E0BABC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FD281841-E991-3057-222B-DC2D2B19C6AD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24F5916E-E9DC-86A1-72B3-09E44DF9BB82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24724211-31F8-FEC3-E38B-8FEB524C21D3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DDD6429D-9470-DADF-571E-FC34911AEF6A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68636736-2C1C-E2C9-6B1E-991CD87450A2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7E2BA316-EB9A-33DF-554F-AD2643726676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F2F3983A-AEA4-0EAF-2D1F-45813BA518C9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7E6A1D7E-E0A8-A5AF-AEEF-5502403F1868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76B324A1-2C1F-0763-EC2D-A7AC6A5E4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DFE9E-031D-C493-7830-65C8DF945E74}"/>
              </a:ext>
            </a:extLst>
          </p:cNvPr>
          <p:cNvSpPr txBox="1"/>
          <p:nvPr/>
        </p:nvSpPr>
        <p:spPr>
          <a:xfrm>
            <a:off x="2591750" y="4511653"/>
            <a:ext cx="4771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cs typeface="Calibri" panose="020F0502020204030204" pitchFamily="34" charset="0"/>
              </a:rPr>
              <a:t>WORKPLACE SKILLS PLANNING</a:t>
            </a:r>
          </a:p>
        </p:txBody>
      </p:sp>
      <p:graphicFrame>
        <p:nvGraphicFramePr>
          <p:cNvPr id="60" name="TextBox 5">
            <a:extLst>
              <a:ext uri="{FF2B5EF4-FFF2-40B4-BE49-F238E27FC236}">
                <a16:creationId xmlns:a16="http://schemas.microsoft.com/office/drawing/2014/main" id="{76258D47-97F5-1C63-EFA8-B10079D8F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686950"/>
              </p:ext>
            </p:extLst>
          </p:nvPr>
        </p:nvGraphicFramePr>
        <p:xfrm>
          <a:off x="8936027" y="114300"/>
          <a:ext cx="8997384" cy="975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61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010E4-FCF5-45CB-728F-47846D1D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F3F315CD-73A9-176F-D6DA-B4FACB6C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B5718-EDF4-0DB4-C7C7-34A16257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1409700"/>
            <a:ext cx="5791200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000" dirty="0">
                <a:solidFill>
                  <a:srgbClr val="4F747F"/>
                </a:solidFill>
              </a:rPr>
              <a:t>THE ORGANISING     FRAMEWORK FOR OCCUPATIONS (OFO) </a:t>
            </a:r>
            <a:r>
              <a:rPr lang="en-US" alt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GRANT REGULATIONS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+mn-cs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176E3-6EDB-0845-031A-FA000FFA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69788C0-8BD3-2AE8-D899-60E4F462B0CE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D9CFCDF-4DF2-B20F-F479-455022D56D2D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4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1DADB-AE83-DC50-15F0-53ED0F84B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A5A84AB-FAC3-7C9F-46A0-CAD15B4C473B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02097C1-7053-3137-673A-5F12C6226F86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BB769B9-9FC0-CCC2-4201-6461D63CAE04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6370E44-F5E0-E085-ECF6-9CC858C47B3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09C59CF1-B5BB-50C0-E3AB-69C899E7E107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0191AA3C-DBB8-C3E5-F0FB-AC8E1DE33D20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BCF4D245-1B28-137D-6335-681570F2DC21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CE6E071C-7B09-2427-1FA1-8BA50E9139B1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AD6B7B87-9AD7-67B7-5E77-6D7DD7D5B617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6816494D-0481-D869-BB80-578C88152C26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897FF2C1-AD18-67B4-5DBB-2473ADB5390D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C04431AD-B5FD-CEAD-C0F1-C5EDB72D679B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A7746068-7FB1-405B-00E9-2A51C5684ECF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D3394568-3C53-2C0F-4264-17A04B1D8E88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93F0809-60DD-76FE-B7C3-77D5AAE68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4E1286-6E58-0D50-A308-7BA26A931A98}"/>
              </a:ext>
            </a:extLst>
          </p:cNvPr>
          <p:cNvSpPr txBox="1"/>
          <p:nvPr/>
        </p:nvSpPr>
        <p:spPr>
          <a:xfrm>
            <a:off x="2591750" y="4789556"/>
            <a:ext cx="4771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WHO USES OFO?</a:t>
            </a:r>
            <a:endParaRPr lang="en-US" altLang="en-US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60" name="TextBox 5">
            <a:extLst>
              <a:ext uri="{FF2B5EF4-FFF2-40B4-BE49-F238E27FC236}">
                <a16:creationId xmlns:a16="http://schemas.microsoft.com/office/drawing/2014/main" id="{EFA5490E-F5A0-E284-7717-0466E65D5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586355"/>
              </p:ext>
            </p:extLst>
          </p:nvPr>
        </p:nvGraphicFramePr>
        <p:xfrm>
          <a:off x="8917884" y="1786155"/>
          <a:ext cx="8997384" cy="649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02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AE28-BF3E-4330-CC17-F1F8F454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62" y="419100"/>
            <a:ext cx="16544424" cy="728432"/>
          </a:xfrm>
        </p:spPr>
        <p:txBody>
          <a:bodyPr>
            <a:normAutofit fontScale="90000"/>
          </a:bodyPr>
          <a:lstStyle/>
          <a:p>
            <a:r>
              <a:rPr lang="en-ZA" dirty="0"/>
              <a:t>OFO CODE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22F388-8654-D261-60EC-0FCA2B04C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37861"/>
              </p:ext>
            </p:extLst>
          </p:nvPr>
        </p:nvGraphicFramePr>
        <p:xfrm>
          <a:off x="852120" y="1436276"/>
          <a:ext cx="16544423" cy="847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501">
                  <a:extLst>
                    <a:ext uri="{9D8B030D-6E8A-4147-A177-3AD203B41FA5}">
                      <a16:colId xmlns:a16="http://schemas.microsoft.com/office/drawing/2014/main" val="1488748241"/>
                    </a:ext>
                  </a:extLst>
                </a:gridCol>
                <a:gridCol w="1575652">
                  <a:extLst>
                    <a:ext uri="{9D8B030D-6E8A-4147-A177-3AD203B41FA5}">
                      <a16:colId xmlns:a16="http://schemas.microsoft.com/office/drawing/2014/main" val="773746804"/>
                    </a:ext>
                  </a:extLst>
                </a:gridCol>
                <a:gridCol w="8953769">
                  <a:extLst>
                    <a:ext uri="{9D8B030D-6E8A-4147-A177-3AD203B41FA5}">
                      <a16:colId xmlns:a16="http://schemas.microsoft.com/office/drawing/2014/main" val="3172051072"/>
                    </a:ext>
                  </a:extLst>
                </a:gridCol>
                <a:gridCol w="3007501">
                  <a:extLst>
                    <a:ext uri="{9D8B030D-6E8A-4147-A177-3AD203B41FA5}">
                      <a16:colId xmlns:a16="http://schemas.microsoft.com/office/drawing/2014/main" val="2321681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OCCUPATIONAL CATEGORIES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9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1. Major Group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1 Digit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The broadest level of the classification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Differ based on skill level and the </a:t>
                      </a:r>
                      <a:r>
                        <a:rPr lang="en-ZA" sz="2000" b="1" u="sng" dirty="0">
                          <a:solidFill>
                            <a:schemeClr val="tx1"/>
                          </a:solidFill>
                        </a:rPr>
                        <a:t>broadest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 concept of skill specialisation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Professionals</a:t>
                      </a:r>
                    </a:p>
                    <a:p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2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2. Sub Major Group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 Digits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Sub-divisions of Major Groups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Distinguished based on  </a:t>
                      </a:r>
                      <a:r>
                        <a:rPr lang="en-ZA" sz="2000" b="1" u="sng" dirty="0">
                          <a:solidFill>
                            <a:schemeClr val="tx1"/>
                          </a:solidFill>
                        </a:rPr>
                        <a:t>broadly stated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 skill specialisation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24 Business and Administration Professionals</a:t>
                      </a:r>
                    </a:p>
                    <a:p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5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3. Minor Group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3 Digits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Sub-divisions of Sub Major Groups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Distinguished based on </a:t>
                      </a:r>
                      <a:r>
                        <a:rPr lang="en-ZA" sz="2000" b="1" u="sng" dirty="0">
                          <a:solidFill>
                            <a:schemeClr val="tx1"/>
                          </a:solidFill>
                        </a:rPr>
                        <a:t>less broadly stated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 skill specialisation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241 Finance Professionals</a:t>
                      </a:r>
                    </a:p>
                    <a:p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12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4. Unit Group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4 Digits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Sub-divisions of the Minor Groups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Distinguished based on </a:t>
                      </a:r>
                      <a:r>
                        <a:rPr lang="en-ZA" sz="2000" b="1" u="sng" dirty="0">
                          <a:solidFill>
                            <a:schemeClr val="tx1"/>
                          </a:solidFill>
                        </a:rPr>
                        <a:t>a finer degree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 of skill specialisation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2411 Accountants</a:t>
                      </a:r>
                    </a:p>
                    <a:p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1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5. Occupations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5 Digits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Relates to a cluster of jobs which involve the performance of a common set of tasks.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241101 General Accountant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64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6. Specialisations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6 Digits</a:t>
                      </a: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Skill specialisation is considered in terms of four conceptual concepts: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• the field of knowledge required;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• the tools and machinery used;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• the materials worked on or with; and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• the kinds of goods and services produced</a:t>
                      </a:r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241101 Bank Accountant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241102 Cost Accountant</a:t>
                      </a:r>
                    </a:p>
                    <a:p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30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A1B00-D8CD-B997-6E0A-386DD6DD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9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A2F38-0CAA-0555-344F-214DAFD3F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C4BE942-26D3-1ADF-36DB-009AA184DA32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9415440C-1547-6F50-9951-23341742825B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70BA16A-C362-64F1-F742-B254899E028C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221806C2-E092-D7EF-E259-226401140B8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57F50487-1E32-7EE0-0ADC-34CD8E344388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4CF65250-9983-113C-EFD1-7A34A3794239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624D6287-DAB9-5ED1-9387-CF5B6C6DD9D2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52F57B45-CEED-6A13-6AA8-F5392475BAD1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6314DBE5-56CE-2933-8083-7FB864C5EDBA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76D38ADA-86A5-A86C-6E7C-59B52422DCCE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7FEA88AD-23BD-5D8E-D64D-9E84C7D73638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3FCD6AB2-7779-A0E0-CAD2-486C53E6688F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9D3FC5C0-38D0-3C2C-0B3D-D6FC08421094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C9D6C3E2-AD63-5967-C7BF-DDD777E4658D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255ADCD4-E14A-33EC-387A-CE62100D1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E67F2-1E82-FAC1-87E9-BDB4083A46FB}"/>
              </a:ext>
            </a:extLst>
          </p:cNvPr>
          <p:cNvSpPr txBox="1"/>
          <p:nvPr/>
        </p:nvSpPr>
        <p:spPr>
          <a:xfrm>
            <a:off x="2591750" y="4511653"/>
            <a:ext cx="4771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>
                <a:solidFill>
                  <a:schemeClr val="bg1"/>
                </a:solidFill>
                <a:cs typeface="Arial" panose="020B0604020202020204" pitchFamily="34" charset="0"/>
              </a:rPr>
              <a:t>ALIGNMENT OF OFO TO NQF AND SKILLS LEVEL</a:t>
            </a:r>
            <a:endParaRPr lang="en-ZA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2" name="Picture 2" descr="OFO GUIDELINE PICTURE">
            <a:extLst>
              <a:ext uri="{FF2B5EF4-FFF2-40B4-BE49-F238E27FC236}">
                <a16:creationId xmlns:a16="http://schemas.microsoft.com/office/drawing/2014/main" id="{E794545A-C496-A956-9DD3-DEC694CC8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468" r="8844" b="6236"/>
          <a:stretch/>
        </p:blipFill>
        <p:spPr bwMode="auto">
          <a:xfrm>
            <a:off x="8854416" y="596511"/>
            <a:ext cx="9296400" cy="788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991600" y="2520315"/>
            <a:ext cx="6430989" cy="5934655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" name="Group 5"/>
          <p:cNvGrpSpPr/>
          <p:nvPr/>
        </p:nvGrpSpPr>
        <p:grpSpPr>
          <a:xfrm>
            <a:off x="13385464" y="2960593"/>
            <a:ext cx="4902536" cy="4938578"/>
            <a:chOff x="0" y="0"/>
            <a:chExt cx="1721018" cy="1451547"/>
          </a:xfrm>
          <a:solidFill>
            <a:srgbClr val="ACBF7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20567" y="9419196"/>
            <a:ext cx="3713233" cy="853516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12" name="Freeform 12"/>
          <p:cNvSpPr/>
          <p:nvPr/>
        </p:nvSpPr>
        <p:spPr>
          <a:xfrm>
            <a:off x="13350319" y="0"/>
            <a:ext cx="3124200" cy="7078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15" name="Freeform 15"/>
          <p:cNvSpPr/>
          <p:nvPr/>
        </p:nvSpPr>
        <p:spPr>
          <a:xfrm>
            <a:off x="2819400" y="9433484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18" name="Freeform 18"/>
          <p:cNvSpPr/>
          <p:nvPr/>
        </p:nvSpPr>
        <p:spPr>
          <a:xfrm>
            <a:off x="15794428" y="4762"/>
            <a:ext cx="1647699" cy="703066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21" name="Freeform 21"/>
          <p:cNvSpPr/>
          <p:nvPr/>
        </p:nvSpPr>
        <p:spPr>
          <a:xfrm>
            <a:off x="4116078" y="9447772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24" name="Freeform 24"/>
          <p:cNvSpPr/>
          <p:nvPr/>
        </p:nvSpPr>
        <p:spPr>
          <a:xfrm>
            <a:off x="16618277" y="-16072"/>
            <a:ext cx="1647699" cy="742950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26" name="Group 26"/>
          <p:cNvGrpSpPr/>
          <p:nvPr/>
        </p:nvGrpSpPr>
        <p:grpSpPr>
          <a:xfrm>
            <a:off x="9325212" y="2828398"/>
            <a:ext cx="5598656" cy="5237652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540365" y="2960593"/>
            <a:ext cx="5229123" cy="4938578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24251" r="-24251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35" name="AutoShape 35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36" name="AutoShape 36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37" name="Picture 36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6831660-E788-6448-6857-DFA84B05C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" y="-74092"/>
            <a:ext cx="4393461" cy="3145018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6366384-2C52-31E4-0DF1-AE4F6281FB64}"/>
              </a:ext>
            </a:extLst>
          </p:cNvPr>
          <p:cNvSpPr txBox="1"/>
          <p:nvPr/>
        </p:nvSpPr>
        <p:spPr>
          <a:xfrm>
            <a:off x="7579259" y="898270"/>
            <a:ext cx="2793994" cy="715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722376" rtl="0" eaLnBrk="1" fontAlgn="auto" latinLnBrk="0" hangingPunct="1">
              <a:lnSpc>
                <a:spcPts val="6082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EB7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CONTENTS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EB75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A0FFCA8-D798-2675-F4C0-17C5CD7A9D0F}"/>
              </a:ext>
            </a:extLst>
          </p:cNvPr>
          <p:cNvSpPr/>
          <p:nvPr/>
        </p:nvSpPr>
        <p:spPr>
          <a:xfrm>
            <a:off x="243772" y="5298474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AB9177-C369-75BD-7A12-37CAEBACF34D}"/>
              </a:ext>
            </a:extLst>
          </p:cNvPr>
          <p:cNvSpPr/>
          <p:nvPr/>
        </p:nvSpPr>
        <p:spPr>
          <a:xfrm>
            <a:off x="243772" y="6062976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AD55A6F-9D72-5924-40BF-F47B2020737C}"/>
              </a:ext>
            </a:extLst>
          </p:cNvPr>
          <p:cNvSpPr/>
          <p:nvPr/>
        </p:nvSpPr>
        <p:spPr>
          <a:xfrm>
            <a:off x="243773" y="4494717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64CED1-CFAB-0660-F8A3-58FA509CFDF5}"/>
              </a:ext>
            </a:extLst>
          </p:cNvPr>
          <p:cNvSpPr/>
          <p:nvPr/>
        </p:nvSpPr>
        <p:spPr>
          <a:xfrm>
            <a:off x="216734" y="3670117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427579C-DD88-5BA6-B143-6DB39FE37E9A}"/>
              </a:ext>
            </a:extLst>
          </p:cNvPr>
          <p:cNvSpPr/>
          <p:nvPr/>
        </p:nvSpPr>
        <p:spPr>
          <a:xfrm>
            <a:off x="243772" y="6824152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8AA5EBB-FB8C-293F-45B8-B7576BE24F69}"/>
              </a:ext>
            </a:extLst>
          </p:cNvPr>
          <p:cNvSpPr txBox="1"/>
          <p:nvPr/>
        </p:nvSpPr>
        <p:spPr>
          <a:xfrm>
            <a:off x="1099734" y="6950748"/>
            <a:ext cx="9718736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22376" rtl="0" eaLnBrk="1" fontAlgn="auto" latinLnBrk="0" hangingPunct="1">
              <a:lnSpc>
                <a:spcPts val="307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617A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22AB9-35B3-16E6-6D3B-5EAF9AB258BF}"/>
              </a:ext>
            </a:extLst>
          </p:cNvPr>
          <p:cNvSpPr txBox="1"/>
          <p:nvPr/>
        </p:nvSpPr>
        <p:spPr>
          <a:xfrm>
            <a:off x="988938" y="361587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+mn-cs"/>
              </a:rPr>
              <a:t>SETA GRANT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LEVY SPLIT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+mn-lt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462A8E-4975-8A47-28A2-F3E07294B840}"/>
              </a:ext>
            </a:extLst>
          </p:cNvPr>
          <p:cNvSpPr txBox="1"/>
          <p:nvPr/>
        </p:nvSpPr>
        <p:spPr>
          <a:xfrm>
            <a:off x="988938" y="4473680"/>
            <a:ext cx="12700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2023-2024 SUBMISSION STATUS </a:t>
            </a:r>
            <a:endParaRPr lang="en-ZA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326DD8-4A80-258A-29DF-D055B30B8DD2}"/>
              </a:ext>
            </a:extLst>
          </p:cNvPr>
          <p:cNvSpPr txBox="1"/>
          <p:nvPr/>
        </p:nvSpPr>
        <p:spPr>
          <a:xfrm>
            <a:off x="891479" y="5254392"/>
            <a:ext cx="12797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ANALYSIS OF SUBMISSIONS 2020 to 2023</a:t>
            </a:r>
            <a:endParaRPr lang="en-Z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1FAA59-5849-210B-FB0C-2802A126CBC6}"/>
              </a:ext>
            </a:extLst>
          </p:cNvPr>
          <p:cNvSpPr txBox="1"/>
          <p:nvPr/>
        </p:nvSpPr>
        <p:spPr>
          <a:xfrm>
            <a:off x="905503" y="6001406"/>
            <a:ext cx="12727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SETA GRANT REGULATIONS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34EE4-C15A-CAAB-B2E0-B03B0E46587B}"/>
              </a:ext>
            </a:extLst>
          </p:cNvPr>
          <p:cNvSpPr txBox="1"/>
          <p:nvPr/>
        </p:nvSpPr>
        <p:spPr>
          <a:xfrm>
            <a:off x="870901" y="6653863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PIVOTAL – SPOI SECTORAL PRIORITY OCCUPATION AND INTERVENTIONS LIST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3E375-B4DD-97E8-611E-997E3209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F7B24D0-9A73-82A8-C289-20902E64EA2D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7643CED-9E8A-B1DB-C7DD-036AD82246A2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A74D96E-706D-FF71-764E-3A79553D3CA6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2D857AB8-5D74-FF82-9891-A4CE383B30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3431D0FF-1BC4-CD0D-B8EB-E4311195DFD1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410E244C-C964-EDAC-D48D-0279573DF9E1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3AE4BECC-4B21-5AC2-067E-3BF2FC4B75BD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6D205C40-67E0-1E11-588A-12FEE9D3E425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09E639E2-9D62-79C0-B399-389D0745A9B5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AA6D4894-12B0-3800-E34A-52E730B40BBC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6CD2A712-0146-3D59-810D-284D20B588D3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0812D39-1FCD-4236-77C0-64A57182568D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22DF2D34-818E-2D5C-7E4A-36807A8352D5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D05125EC-9D56-73D0-CB89-AEA63E2F376E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C7C9633-0D29-6472-74E5-5C147BF30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049868-67AD-8B21-6CAC-6A249D043B09}"/>
              </a:ext>
            </a:extLst>
          </p:cNvPr>
          <p:cNvSpPr txBox="1"/>
          <p:nvPr/>
        </p:nvSpPr>
        <p:spPr>
          <a:xfrm>
            <a:off x="2548628" y="4511653"/>
            <a:ext cx="51896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n-lt"/>
              </a:rPr>
              <a:t>OFO CODES - VERSION 2021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n-lt"/>
              </a:rPr>
              <a:t> ON FP&amp;M SETA WEBSITE </a:t>
            </a:r>
          </a:p>
        </p:txBody>
      </p:sp>
      <p:pic>
        <p:nvPicPr>
          <p:cNvPr id="8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648DEEC-DBCF-D12D-18FF-9D0B887C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84" y="324365"/>
            <a:ext cx="9368599" cy="883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1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D70B2-6D8C-C547-7AE2-AD96F55C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8C05B01-451C-4DD7-458C-55C3682DA402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3E2BE6C-378F-B870-82F1-CC140B9A0BE7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ECEE0AE-5A44-4923-6CA8-E027E23B17B2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9A9E95B-DEF0-4B44-7599-F4D5A607D4B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329C2F29-0270-064D-4445-D9C81EB545A6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75C2500-BA55-C9B5-4CC3-A4567E2618D3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4FB0545C-0AB7-B0E7-CFCA-F67C48892854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D20362D7-CD93-7DCE-999B-072BB6453109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CB5C92CE-F205-1212-A71A-D5E25C0A129D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98C995FA-F9BA-5A4F-9C99-3AA8BA1119C1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B6A87E85-9D3F-7080-AA51-1A2A48C18B01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25437457-9E78-14A7-D8BB-CE92CAAC5C53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6B2EF406-5D00-25E5-5340-39B175BC4BAC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B36CE669-32C2-18D5-4141-8F9339275103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0664BF9D-19E4-1125-106F-A2787FBC4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73C7E3A8-2482-843D-0081-A59D8B80C809}"/>
              </a:ext>
            </a:extLst>
          </p:cNvPr>
          <p:cNvSpPr txBox="1">
            <a:spLocks/>
          </p:cNvSpPr>
          <p:nvPr/>
        </p:nvSpPr>
        <p:spPr>
          <a:xfrm>
            <a:off x="533363" y="3978069"/>
            <a:ext cx="8463432" cy="2267507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PIVOTAL – SPOI SECTORAL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PRIORITY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OCCUPATIONS AND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INTERVENTIONS LIST</a:t>
            </a:r>
          </a:p>
        </p:txBody>
      </p:sp>
      <p:graphicFrame>
        <p:nvGraphicFramePr>
          <p:cNvPr id="61" name="Content Placeholder 4">
            <a:extLst>
              <a:ext uri="{FF2B5EF4-FFF2-40B4-BE49-F238E27FC236}">
                <a16:creationId xmlns:a16="http://schemas.microsoft.com/office/drawing/2014/main" id="{0D388C4E-F0B7-C580-60FB-DD8997EA4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614410"/>
              </p:ext>
            </p:extLst>
          </p:nvPr>
        </p:nvGraphicFramePr>
        <p:xfrm>
          <a:off x="8915439" y="225550"/>
          <a:ext cx="8839199" cy="933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37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7AF61-640F-615F-139D-964914FA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45A3080-7569-926E-E987-31BB673BF4D8}"/>
              </a:ext>
            </a:extLst>
          </p:cNvPr>
          <p:cNvSpPr/>
          <p:nvPr/>
        </p:nvSpPr>
        <p:spPr>
          <a:xfrm>
            <a:off x="1123950" y="1832029"/>
            <a:ext cx="6317851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D8BB73D-ECD8-AA1A-2619-67AFA7745B10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3A5FF42-4D99-03FB-CF8F-2C80BBB636E3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27D90862-224C-00A4-6C81-7F7222F1082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51498D55-CAF1-C2D7-64AE-FBEAD621C52A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C8DFD45F-1DE7-0201-E27D-719FCCB048E8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CAC98B51-DC68-DB8E-C1E6-22A3660E3BBA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BB902DB0-0868-DA47-2A2E-D1C6463ED15B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5043F8CF-70F8-275C-524C-F1717AC9602B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731437BA-4383-2FE4-6E7F-D29B875D4388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61CFC970-3F12-0EAC-C037-AB35A1225062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69C279B-5A21-474A-D1BA-B2524E116425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BC9C2B77-3B07-83DF-B1CC-A043A86EA932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2420A33C-7B75-A629-6385-9EC0C2B8C523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8D715032-6059-47C9-2343-3C4B5D867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E1091C-3FB8-84E3-A5C6-224B9A822928}"/>
              </a:ext>
            </a:extLst>
          </p:cNvPr>
          <p:cNvSpPr txBox="1">
            <a:spLocks/>
          </p:cNvSpPr>
          <p:nvPr/>
        </p:nvSpPr>
        <p:spPr>
          <a:xfrm rot="10800000" flipV="1">
            <a:off x="2591749" y="3848100"/>
            <a:ext cx="4875850" cy="243840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  <a:cs typeface="+mn-cs"/>
              </a:rPr>
              <a:t>THE ENVISAGED OUTCOMES FROM THE IDENTIFIED INTERVENTIONS</a:t>
            </a: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D66FA00-A41B-B50F-9C34-E59C41571F44}"/>
              </a:ext>
            </a:extLst>
          </p:cNvPr>
          <p:cNvSpPr txBox="1">
            <a:spLocks/>
          </p:cNvSpPr>
          <p:nvPr/>
        </p:nvSpPr>
        <p:spPr>
          <a:xfrm>
            <a:off x="7658441" y="2211486"/>
            <a:ext cx="5261980" cy="7046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Research team ensures all the fields  are fully and correctly completed by the companies,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steps here include:</a:t>
            </a:r>
          </a:p>
          <a:p>
            <a:r>
              <a:rPr lang="en-US" dirty="0"/>
              <a:t>Verification</a:t>
            </a:r>
          </a:p>
          <a:p>
            <a:r>
              <a:rPr lang="en-US" dirty="0"/>
              <a:t>Correction </a:t>
            </a:r>
          </a:p>
          <a:p>
            <a:r>
              <a:rPr lang="en-US" dirty="0"/>
              <a:t>Accuracy checks and </a:t>
            </a:r>
          </a:p>
          <a:p>
            <a:r>
              <a:rPr lang="en-US" dirty="0"/>
              <a:t>Compilation of list </a:t>
            </a:r>
          </a:p>
          <a:p>
            <a:endParaRPr lang="en-ZA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25E5A99-87BB-2707-BE35-3A39B606642D}"/>
              </a:ext>
            </a:extLst>
          </p:cNvPr>
          <p:cNvSpPr txBox="1">
            <a:spLocks/>
          </p:cNvSpPr>
          <p:nvPr/>
        </p:nvSpPr>
        <p:spPr>
          <a:xfrm>
            <a:off x="13182600" y="2244664"/>
            <a:ext cx="4607149" cy="70136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ZA" sz="2800" dirty="0"/>
              <a:t>Address the (Occupations in high demand) needs across all its 13 sub-sectors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/>
              <a:t>Address urgent skills gaps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/>
              <a:t>To ensure the constant creation of a growing skills pool for the necessary professional and technical  needs of its sub-sectors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/>
              <a:t>Create pathways for new entrants through training programmes that lead to qualifications</a:t>
            </a:r>
            <a:endParaRPr lang="en-US" sz="2800" dirty="0"/>
          </a:p>
          <a:p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7892E2-3288-9D0D-118D-B59DD018FB9F}"/>
              </a:ext>
            </a:extLst>
          </p:cNvPr>
          <p:cNvSpPr txBox="1">
            <a:spLocks/>
          </p:cNvSpPr>
          <p:nvPr/>
        </p:nvSpPr>
        <p:spPr>
          <a:xfrm>
            <a:off x="7098578" y="1027018"/>
            <a:ext cx="5715000" cy="1295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500" b="1" dirty="0"/>
              <a:t>An important step in compiling the Pivotal list is the vigorous analysis of the data received from all the 13 sub-sectors. </a:t>
            </a:r>
          </a:p>
          <a:p>
            <a:endParaRPr lang="en-ZA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07DAF1A-7B36-9584-457A-486445343316}"/>
              </a:ext>
            </a:extLst>
          </p:cNvPr>
          <p:cNvSpPr txBox="1">
            <a:spLocks/>
          </p:cNvSpPr>
          <p:nvPr/>
        </p:nvSpPr>
        <p:spPr>
          <a:xfrm>
            <a:off x="12913852" y="1000994"/>
            <a:ext cx="5334000" cy="1020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ZA" sz="2400" b="1" dirty="0"/>
              <a:t>It thus envisaged that through the selected interventions the FP&amp;M SETA can:</a:t>
            </a:r>
            <a:endParaRPr lang="en-US" sz="24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696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DCD3-842C-7AD6-310C-B2CA4BC29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3612619-A59B-279F-1605-9AB407327BBA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39A25BE3-2A1A-E644-F6B8-0F1856D7393F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0919210-DF19-D6A3-F240-7035E249A533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DB621B4-5509-A571-3DDD-6E57D28BAAF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937B3424-63F1-7E60-55A6-5C597727EACC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8FBD41B-774F-AB25-7C57-F1B676ACBAAB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0161B0AE-F153-6499-F774-D3F1C8FE0255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62099EA8-4D52-78FE-022A-DD643D8A5E12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658583D6-1A26-8B6F-A110-0F29BB48316F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688948F8-24A0-E0A5-C410-2D64FB96859B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A651FA57-2508-3082-E02D-9493D61B28E7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E7169FDC-FF35-F077-D86D-A0AE7136770B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61D8A4CF-9A7B-234D-E643-6A842DDBF17D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6879226D-18D5-BD62-C5D4-3572A0FC374D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5A7F1B2E-B14F-CEAD-9AF3-70DDDA474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DB9F54-4213-ECFE-D575-500E968466B5}"/>
              </a:ext>
            </a:extLst>
          </p:cNvPr>
          <p:cNvSpPr txBox="1">
            <a:spLocks/>
          </p:cNvSpPr>
          <p:nvPr/>
        </p:nvSpPr>
        <p:spPr>
          <a:xfrm rot="10800000" flipV="1">
            <a:off x="587806" y="4636383"/>
            <a:ext cx="9111282" cy="160919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IDENTIFYING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PIVOTAL/SPOI INTERVENTIONS </a:t>
            </a:r>
          </a:p>
        </p:txBody>
      </p:sp>
      <p:graphicFrame>
        <p:nvGraphicFramePr>
          <p:cNvPr id="66" name="Content Placeholder 2">
            <a:extLst>
              <a:ext uri="{FF2B5EF4-FFF2-40B4-BE49-F238E27FC236}">
                <a16:creationId xmlns:a16="http://schemas.microsoft.com/office/drawing/2014/main" id="{14025C1F-F54C-7D83-F4E7-D8AE1BAFA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708905"/>
              </p:ext>
            </p:extLst>
          </p:nvPr>
        </p:nvGraphicFramePr>
        <p:xfrm>
          <a:off x="9072698" y="1454218"/>
          <a:ext cx="8789175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70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E0D2-5154-18C3-7734-0E36EB26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76" y="266700"/>
            <a:ext cx="13801224" cy="1161697"/>
          </a:xfrm>
        </p:spPr>
        <p:txBody>
          <a:bodyPr>
            <a:normAutofit fontScale="90000"/>
          </a:bodyPr>
          <a:lstStyle/>
          <a:p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OCCUPATIONAL SHORTAGES AND SKILLS GAPS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</a:b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0C0AE-6B7F-8A0E-9C25-9A0663BA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421" y="2320317"/>
            <a:ext cx="7792154" cy="836676"/>
          </a:xfrm>
        </p:spPr>
        <p:txBody>
          <a:bodyPr/>
          <a:lstStyle/>
          <a:p>
            <a:endParaRPr lang="en-ZA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B8F643-E014-615D-D06C-509971C778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7613137"/>
              </p:ext>
            </p:extLst>
          </p:nvPr>
        </p:nvGraphicFramePr>
        <p:xfrm>
          <a:off x="487680" y="1428397"/>
          <a:ext cx="16840200" cy="88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400">
                  <a:extLst>
                    <a:ext uri="{9D8B030D-6E8A-4147-A177-3AD203B41FA5}">
                      <a16:colId xmlns:a16="http://schemas.microsoft.com/office/drawing/2014/main" val="1967141466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3943143148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1930192160"/>
                    </a:ext>
                  </a:extLst>
                </a:gridCol>
              </a:tblGrid>
              <a:tr h="12637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OCCUPATIONAL SHORTAGES AND SKILLS GAPS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EXTENT AND NATURE OF SUPPLY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SPOI/PIVOTAL LIST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57423"/>
                  </a:ext>
                </a:extLst>
              </a:tr>
              <a:tr h="694369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What occupations are HARD-TO-FILL VACANCIES? (It takes longer than 12 months to fill the position)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en-US" sz="2800" b="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How many  of these occupations are HTFVs?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en-US" sz="2800" b="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Why are these occupations hard-to-fill? Reasons (are they skills-related HTFVs or non-skills related HTFVs?)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en-US" sz="2800" b="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What are the major SKILLS GAPS in your sector at the major occupational level?</a:t>
                      </a:r>
                    </a:p>
                    <a:p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3200" b="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What is the extent of occupational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3200" b="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supply in the sector?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3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What is the state of education and training provision?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3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What supply problems are firms experiencing?</a:t>
                      </a:r>
                      <a:endParaRPr lang="en-US" sz="3200" b="1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methods did the SETA employ in identifying occupations in the SPOI/PIVOTAL list? (a small summary of the methodology)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informed the interventions indicated in the SETA /SPOI/PIVOTAL list? 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are the envisaged outcomes from the identified interventions? 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consultative processes did the SETA use to arrive at the occupations identified in the SPOI/PIVOTAL list? 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are the main findings that informed the SPOI/PIVOTAL list? 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informed the quantities indicated in the SETA SPOI/PIVOTAL list? 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Is the SETA SPOI/PIVOTAL list ranked, in order of priority? If so, what informed the ranking of occupations indicated in the SETA SPOI/PIVOTAL list? 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0425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65BA0-AA7B-1C67-B951-52BD140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A817-3259-EAAC-6EAA-6AF8A777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472BA7E-CFEB-7C46-7460-7587CB0445DD}"/>
              </a:ext>
            </a:extLst>
          </p:cNvPr>
          <p:cNvSpPr/>
          <p:nvPr/>
        </p:nvSpPr>
        <p:spPr>
          <a:xfrm>
            <a:off x="1123951" y="1832029"/>
            <a:ext cx="7410450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9831B00-57FA-8CEC-504A-4DFFF53712E5}"/>
              </a:ext>
            </a:extLst>
          </p:cNvPr>
          <p:cNvGrpSpPr/>
          <p:nvPr/>
        </p:nvGrpSpPr>
        <p:grpSpPr>
          <a:xfrm>
            <a:off x="-381000" y="2356147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988E6D9-78B7-8C89-E6D7-F08BA929384B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2EC0C67-39C6-9C6B-1E4D-A2503FC9CAB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C96447C6-CB72-AE62-A63D-966FC6F6A3B0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F605E97-507E-9C1A-F794-F21270D76E25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607E8415-3280-14F5-AB5D-8A73343D0DA5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504515BE-6B12-69E6-868C-AD41B031B7F2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86E49657-706F-54AF-9677-57580074307B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5D31B8EA-FAD0-167C-8272-DFDFFDDE31D0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B2DF41EF-256B-8D4A-DD36-2525B9D43FCA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AF381E0-CA62-1D7E-C2EC-13E0D2647274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B12082E5-91A0-C7C1-22A2-7643816CD1EC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1A47BA32-193A-0F5E-CC63-BDD95BF2DF9D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4E46ADF9-E92A-31BB-6D65-FB8B1236A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304ED-C248-A75A-91E4-69BB7A956776}"/>
              </a:ext>
            </a:extLst>
          </p:cNvPr>
          <p:cNvSpPr txBox="1"/>
          <p:nvPr/>
        </p:nvSpPr>
        <p:spPr>
          <a:xfrm>
            <a:off x="7863606" y="510787"/>
            <a:ext cx="10272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General Manager SPRR:  Mr. PK Naicker – 031 702 4482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CD989E-5708-1BDA-1153-7FF51116C473}"/>
              </a:ext>
            </a:extLst>
          </p:cNvPr>
          <p:cNvSpPr txBox="1">
            <a:spLocks/>
          </p:cNvSpPr>
          <p:nvPr/>
        </p:nvSpPr>
        <p:spPr>
          <a:xfrm>
            <a:off x="8331924" y="2279082"/>
            <a:ext cx="4871573" cy="7480500"/>
          </a:xfrm>
          <a:prstGeom prst="rect">
            <a:avLst/>
          </a:prstGeom>
        </p:spPr>
        <p:txBody>
          <a:bodyPr lIns="91250" tIns="45625" rIns="91250" bIns="45625">
            <a:normAutofit fontScale="775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171" indent="-342171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</a:rPr>
              <a:t>Skills Planning Research and Reporting Manager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</a:rPr>
              <a:t>Sylvia Tsunke – 011 403 1700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  <a:hlinkClick r:id="rId3"/>
              </a:rPr>
              <a:t>sylviat@fpmseta.org.za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  <a:p>
            <a:pPr marL="456228" lvl="1" indent="0" defTabSz="456229" fontAlgn="auto">
              <a:spcAft>
                <a:spcPts val="0"/>
              </a:spcAft>
              <a:buFont typeface="Arial"/>
              <a:buNone/>
              <a:defRPr/>
            </a:pPr>
            <a:endParaRPr lang="en-US" sz="3100" dirty="0">
              <a:solidFill>
                <a:schemeClr val="tx2"/>
              </a:solidFill>
            </a:endParaRPr>
          </a:p>
          <a:p>
            <a:pPr marL="342171" indent="-342171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</a:rPr>
              <a:t>Skills Planning &amp; Reporting Co-ordinator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</a:rPr>
              <a:t>Sbahle Ndlovu– 011-403 1700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  <a:hlinkClick r:id="rId4"/>
              </a:rPr>
              <a:t>sbahleN@fpmseta.org.za</a:t>
            </a:r>
            <a:endParaRPr lang="en-US" sz="3100" dirty="0">
              <a:solidFill>
                <a:schemeClr val="tx2"/>
              </a:solidFill>
            </a:endParaRPr>
          </a:p>
          <a:p>
            <a:pPr marL="456228" lvl="1" indent="0" defTabSz="456229" fontAlgn="auto">
              <a:spcAft>
                <a:spcPts val="0"/>
              </a:spcAft>
              <a:buFont typeface="Arial"/>
              <a:buNone/>
              <a:defRPr/>
            </a:pPr>
            <a:endParaRPr lang="en-US" sz="3100" dirty="0">
              <a:solidFill>
                <a:schemeClr val="tx2"/>
              </a:solidFill>
            </a:endParaRPr>
          </a:p>
          <a:p>
            <a:pPr marL="342171" indent="-342171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</a:rPr>
              <a:t>Skills Planning  Specialist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</a:rPr>
              <a:t>Xoliswa Radebe– 011 – 403 1700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tx2"/>
                </a:solidFill>
                <a:hlinkClick r:id="rId5"/>
              </a:rPr>
              <a:t>xoliswaR@fpmseta.org.za</a:t>
            </a:r>
            <a:endParaRPr lang="en-US" sz="3100" dirty="0">
              <a:solidFill>
                <a:schemeClr val="tx2"/>
              </a:solidFill>
            </a:endParaRPr>
          </a:p>
          <a:p>
            <a:pPr marL="456228" lvl="1" indent="0" defTabSz="456229" fontAlgn="auto">
              <a:spcAft>
                <a:spcPts val="0"/>
              </a:spcAft>
              <a:buNone/>
              <a:defRPr/>
            </a:pPr>
            <a:endParaRPr lang="en-US" sz="3100" dirty="0">
              <a:solidFill>
                <a:schemeClr val="tx2"/>
              </a:solidFill>
            </a:endParaRPr>
          </a:p>
          <a:p>
            <a:pPr marL="913428" lvl="1" indent="-457200" defTabSz="456229"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tx2"/>
                </a:solidFill>
              </a:rPr>
              <a:t>Skills Planning Administrator</a:t>
            </a:r>
          </a:p>
          <a:p>
            <a:pPr marL="456228" lvl="1" indent="0" defTabSz="456229" fontAlgn="auto">
              <a:spcAft>
                <a:spcPts val="0"/>
              </a:spcAft>
              <a:buNone/>
              <a:defRPr/>
            </a:pPr>
            <a:r>
              <a:rPr lang="en-US" sz="3100" dirty="0">
                <a:solidFill>
                  <a:schemeClr val="tx2"/>
                </a:solidFill>
              </a:rPr>
              <a:t>Thulani Majola – 011 403-1700</a:t>
            </a:r>
          </a:p>
          <a:p>
            <a:pPr marL="456228" lvl="1" indent="0" defTabSz="456229" fontAlgn="auto">
              <a:spcAft>
                <a:spcPts val="0"/>
              </a:spcAft>
              <a:buNone/>
              <a:defRPr/>
            </a:pPr>
            <a:r>
              <a:rPr lang="en-US" sz="3100" dirty="0">
                <a:solidFill>
                  <a:schemeClr val="tx2"/>
                </a:solidFill>
                <a:hlinkClick r:id="rId6"/>
              </a:rPr>
              <a:t>thulaniM@fpmseta.org.za</a:t>
            </a:r>
            <a:endParaRPr lang="en-US" sz="3100" dirty="0">
              <a:solidFill>
                <a:schemeClr val="tx2"/>
              </a:solidFill>
            </a:endParaRPr>
          </a:p>
          <a:p>
            <a:pPr marL="799128" lvl="1" indent="-342900" defTabSz="456229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0" indent="0" defTabSz="456229" fontAlgn="auto">
              <a:spcAft>
                <a:spcPts val="0"/>
              </a:spcAft>
              <a:buFont typeface="Arial"/>
              <a:buNone/>
              <a:defRPr/>
            </a:pPr>
            <a:r>
              <a:rPr lang="en-US" sz="1996" dirty="0">
                <a:solidFill>
                  <a:schemeClr val="tx2"/>
                </a:solidFill>
              </a:rPr>
              <a:t> </a:t>
            </a:r>
          </a:p>
          <a:p>
            <a:pPr marL="741372" lvl="1" indent="-285144" defTabSz="456229" fontAlgn="auto">
              <a:spcAft>
                <a:spcPts val="0"/>
              </a:spcAft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342171" indent="-342171" defTabSz="456229" fontAlgn="auto">
              <a:spcAft>
                <a:spcPts val="0"/>
              </a:spcAft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456240" lvl="1" indent="0" defTabSz="456229" fontAlgn="auto">
              <a:spcAft>
                <a:spcPts val="0"/>
              </a:spcAft>
              <a:buFont typeface="Arial"/>
              <a:buNone/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456240" lvl="1" indent="0" defTabSz="456229" fontAlgn="auto">
              <a:spcAft>
                <a:spcPts val="0"/>
              </a:spcAft>
              <a:buFont typeface="Arial"/>
              <a:buNone/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342171" indent="-342171" defTabSz="456229" fontAlgn="auto">
              <a:spcAft>
                <a:spcPts val="0"/>
              </a:spcAft>
              <a:defRPr/>
            </a:pPr>
            <a:endParaRPr lang="en-US" sz="1996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45E243-3D28-9C15-3DA5-8BB32E2F2118}"/>
              </a:ext>
            </a:extLst>
          </p:cNvPr>
          <p:cNvSpPr txBox="1"/>
          <p:nvPr/>
        </p:nvSpPr>
        <p:spPr>
          <a:xfrm>
            <a:off x="2646644" y="4647798"/>
            <a:ext cx="46613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solidFill>
                  <a:schemeClr val="bg1"/>
                </a:solidFill>
                <a:latin typeface="+mn-lt"/>
              </a:rPr>
              <a:t>CONTACT DETAILS </a:t>
            </a:r>
            <a:endParaRPr lang="en-ZA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2E099-D75A-CF82-94A1-9DF5D83BB868}"/>
              </a:ext>
            </a:extLst>
          </p:cNvPr>
          <p:cNvSpPr txBox="1"/>
          <p:nvPr/>
        </p:nvSpPr>
        <p:spPr>
          <a:xfrm rot="5400000" flipH="1">
            <a:off x="10073524" y="224025"/>
            <a:ext cx="553228" cy="317427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defTabSz="912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5" b="1" kern="0" dirty="0">
                <a:solidFill>
                  <a:schemeClr val="tx2"/>
                </a:solidFill>
                <a:latin typeface="+mn-lt"/>
              </a:rPr>
              <a:t>HEAD OFFICE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FA2768-A543-CAB9-C7B4-03A4692CA96C}"/>
              </a:ext>
            </a:extLst>
          </p:cNvPr>
          <p:cNvSpPr txBox="1">
            <a:spLocks/>
          </p:cNvSpPr>
          <p:nvPr/>
        </p:nvSpPr>
        <p:spPr>
          <a:xfrm>
            <a:off x="13412483" y="2220949"/>
            <a:ext cx="4154487" cy="6415551"/>
          </a:xfrm>
          <a:prstGeom prst="rect">
            <a:avLst/>
          </a:prstGeom>
        </p:spPr>
        <p:txBody>
          <a:bodyPr lIns="91250" tIns="45625" rIns="91250" bIns="45625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180" indent="-342180" defTabSz="45624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</a:rPr>
              <a:t>Johannesburg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</a:rPr>
              <a:t>Pearl Ngiba–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</a:rPr>
              <a:t> 011-403 1700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  <a:hlinkClick r:id="rId7"/>
              </a:rPr>
              <a:t>PearlN@fpmseta.org.za</a:t>
            </a:r>
            <a:endParaRPr lang="en-US" sz="2600" dirty="0">
              <a:solidFill>
                <a:schemeClr val="tx2"/>
              </a:solidFill>
            </a:endParaRPr>
          </a:p>
          <a:p>
            <a:pPr marL="456240" lvl="1" indent="0" defTabSz="456240" fontAlgn="auto">
              <a:spcAft>
                <a:spcPts val="0"/>
              </a:spcAft>
              <a:buFont typeface="Arial"/>
              <a:buNone/>
              <a:defRPr/>
            </a:pPr>
            <a:endParaRPr lang="en-US" sz="2600" dirty="0">
              <a:solidFill>
                <a:schemeClr val="tx2"/>
              </a:solidFill>
            </a:endParaRPr>
          </a:p>
          <a:p>
            <a:pPr marL="342180" indent="-342180" defTabSz="45624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</a:rPr>
              <a:t>Cape Town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</a:rPr>
              <a:t>Xoliswa Radebe or below number for CT office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</a:rPr>
              <a:t>021-462 0057</a:t>
            </a:r>
          </a:p>
          <a:p>
            <a:pPr marL="456240" lvl="1" indent="0" defTabSz="456240" fontAlgn="auto">
              <a:spcAft>
                <a:spcPts val="0"/>
              </a:spcAft>
              <a:buFont typeface="Arial"/>
              <a:buNone/>
              <a:defRPr/>
            </a:pPr>
            <a:endParaRPr lang="en-US" sz="2600" dirty="0">
              <a:solidFill>
                <a:schemeClr val="tx2"/>
              </a:solidFill>
            </a:endParaRPr>
          </a:p>
          <a:p>
            <a:pPr marL="342180" indent="-342180" defTabSz="45624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</a:rPr>
              <a:t>Durban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</a:rPr>
              <a:t>Louise Sagar 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</a:rPr>
              <a:t> 031-702 4482</a:t>
            </a:r>
          </a:p>
          <a:p>
            <a:pPr marL="741390" lvl="1" indent="-285150" defTabSz="456240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/>
                </a:solidFill>
                <a:hlinkClick r:id="rId8"/>
              </a:rPr>
              <a:t>LouiseS@fpmseta.org.za</a:t>
            </a:r>
            <a:endParaRPr lang="en-US" sz="2600" dirty="0">
              <a:solidFill>
                <a:schemeClr val="tx2"/>
              </a:solidFill>
            </a:endParaRPr>
          </a:p>
          <a:p>
            <a:pPr marL="342180" indent="-342180" defTabSz="456240" fontAlgn="auto"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2180" indent="-342180" defTabSz="456240" fontAlgn="auto">
              <a:spcAft>
                <a:spcPts val="0"/>
              </a:spcAft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456240" lvl="1" indent="0" defTabSz="456240" fontAlgn="auto">
              <a:spcAft>
                <a:spcPts val="0"/>
              </a:spcAft>
              <a:buFont typeface="Arial"/>
              <a:buNone/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456240" lvl="1" indent="0" defTabSz="456240" fontAlgn="auto">
              <a:spcAft>
                <a:spcPts val="0"/>
              </a:spcAft>
              <a:buFont typeface="Arial"/>
              <a:buNone/>
              <a:defRPr/>
            </a:pPr>
            <a:endParaRPr lang="en-US" sz="1996" dirty="0">
              <a:solidFill>
                <a:schemeClr val="tx2"/>
              </a:solidFill>
            </a:endParaRPr>
          </a:p>
          <a:p>
            <a:pPr marL="342180" indent="-342180" defTabSz="456240" fontAlgn="auto">
              <a:spcAft>
                <a:spcPts val="0"/>
              </a:spcAft>
              <a:defRPr/>
            </a:pPr>
            <a:endParaRPr lang="en-US" sz="1996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15296-AA2E-012E-C118-39CDA8057BB1}"/>
              </a:ext>
            </a:extLst>
          </p:cNvPr>
          <p:cNvSpPr txBox="1"/>
          <p:nvPr/>
        </p:nvSpPr>
        <p:spPr>
          <a:xfrm rot="5400000">
            <a:off x="14300814" y="-85605"/>
            <a:ext cx="553228" cy="380420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24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5" b="1" kern="0" dirty="0">
                <a:solidFill>
                  <a:schemeClr val="tx2"/>
                </a:solidFill>
                <a:latin typeface="+mn-lt"/>
              </a:rPr>
              <a:t>REGIONAL OFFICES</a:t>
            </a:r>
          </a:p>
        </p:txBody>
      </p:sp>
    </p:spTree>
    <p:extLst>
      <p:ext uri="{BB962C8B-B14F-4D97-AF65-F5344CB8AC3E}">
        <p14:creationId xmlns:p14="http://schemas.microsoft.com/office/powerpoint/2010/main" val="1796473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4335103" y="1010854"/>
            <a:ext cx="9617795" cy="826529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  <a:solidFill>
            <a:srgbClr val="4F747F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3" name="AutoShape 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14" name="AutoShape 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15" name="AutoShape 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AutoShape 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7"/>
          <p:cNvSpPr txBox="1"/>
          <p:nvPr/>
        </p:nvSpPr>
        <p:spPr>
          <a:xfrm>
            <a:off x="5955222" y="5411655"/>
            <a:ext cx="6836061" cy="269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6000" dirty="0">
                <a:solidFill>
                  <a:srgbClr val="606060"/>
                </a:solidFill>
                <a:latin typeface="League Spartan"/>
              </a:rPr>
              <a:t>THANK YOU</a:t>
            </a:r>
          </a:p>
          <a:p>
            <a:pPr algn="ctr">
              <a:lnSpc>
                <a:spcPts val="11000"/>
              </a:lnSpc>
            </a:pPr>
            <a:r>
              <a:rPr lang="en-US" sz="6000" dirty="0">
                <a:solidFill>
                  <a:srgbClr val="606060"/>
                </a:solidFill>
                <a:latin typeface="League Spartan"/>
              </a:rPr>
              <a:t>&amp; QA</a:t>
            </a:r>
          </a:p>
        </p:txBody>
      </p:sp>
      <p:sp>
        <p:nvSpPr>
          <p:cNvPr id="21" name="Freeform 21"/>
          <p:cNvSpPr/>
          <p:nvPr/>
        </p:nvSpPr>
        <p:spPr>
          <a:xfrm>
            <a:off x="-1805930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24" name="Freeform 24"/>
          <p:cNvSpPr/>
          <p:nvPr/>
        </p:nvSpPr>
        <p:spPr>
          <a:xfrm>
            <a:off x="171124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27" name="Freeform 27"/>
          <p:cNvSpPr/>
          <p:nvPr/>
        </p:nvSpPr>
        <p:spPr>
          <a:xfrm>
            <a:off x="332165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30" name="Freeform 30"/>
          <p:cNvSpPr/>
          <p:nvPr/>
        </p:nvSpPr>
        <p:spPr>
          <a:xfrm>
            <a:off x="12311849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33" name="Freeform 33"/>
          <p:cNvSpPr/>
          <p:nvPr/>
        </p:nvSpPr>
        <p:spPr>
          <a:xfrm>
            <a:off x="15829027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36" name="Freeform 36"/>
          <p:cNvSpPr/>
          <p:nvPr/>
        </p:nvSpPr>
        <p:spPr>
          <a:xfrm>
            <a:off x="17439436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 dirty="0"/>
          </a:p>
        </p:txBody>
      </p:sp>
      <p:pic>
        <p:nvPicPr>
          <p:cNvPr id="2" name="Picture 1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4598137C-5A43-17D3-7657-DF40BD3D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44" y="3148908"/>
            <a:ext cx="4393461" cy="31450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9E173127-6A5F-3786-A9AE-4B9F08BF4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3CB6-6C37-B428-6002-4B7C840E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br>
              <a:rPr lang="en-US" dirty="0"/>
            </a:b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2445C-69FA-F4FD-4644-186D10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CD96DCA-6F85-E60B-363D-911D0F6C87A4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4A0A372-29EF-3814-06A1-537F20A55066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0547CC9-90B7-1811-57D1-59B2AE39D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572557"/>
              </p:ext>
            </p:extLst>
          </p:nvPr>
        </p:nvGraphicFramePr>
        <p:xfrm>
          <a:off x="679953" y="0"/>
          <a:ext cx="16928092" cy="819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92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BACC20-3B71-5F46-A99F-27B2184EBB2C}"/>
              </a:ext>
            </a:extLst>
          </p:cNvPr>
          <p:cNvSpPr/>
          <p:nvPr/>
        </p:nvSpPr>
        <p:spPr>
          <a:xfrm>
            <a:off x="481522" y="1365708"/>
            <a:ext cx="10222616" cy="8617278"/>
          </a:xfrm>
          <a:prstGeom prst="rect">
            <a:avLst/>
          </a:prstGeom>
          <a:solidFill>
            <a:srgbClr val="4D93A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defTabSz="1371669">
              <a:lnSpc>
                <a:spcPct val="90000"/>
              </a:lnSpc>
              <a:spcBef>
                <a:spcPts val="1500"/>
              </a:spcBef>
              <a:defRPr/>
            </a:pPr>
            <a:endParaRPr lang="en-US" sz="2800" b="1" dirty="0">
              <a:solidFill>
                <a:srgbClr val="4E747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7" indent="-342917" defTabSz="1371669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28646" algn="l"/>
              </a:tabLst>
              <a:defRPr/>
            </a:pPr>
            <a:r>
              <a:rPr lang="en-GB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WSP/ATR 2023-24</a:t>
            </a:r>
            <a:endParaRPr lang="en-US" sz="2800" b="1" dirty="0">
              <a:solidFill>
                <a:srgbClr val="4E747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defTabSz="1371669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28646" algn="l"/>
              </a:tabLst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WSP/ATR 2023-24 approved 1249, information outstanding 26, still on pre-application 3 = 1278</a:t>
            </a:r>
          </a:p>
          <a:p>
            <a:pPr marL="914400" lvl="1" indent="-457200" defTabSz="1371669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28646" algn="l"/>
              </a:tabLst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WSP/ATR 2024-2025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ZA" sz="280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Levy Paying Companies as per data of October 2023 = 5442  (companies paying above R1000 is 4724 and those paying below  is 718</a:t>
            </a:r>
            <a:r>
              <a:rPr lang="en-ZA" sz="2800" b="1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defTabSz="1371669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28646" algn="l"/>
              </a:tabLst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letter inviting  1282 companies who are not participating has been sent out through email. Specialist will be visiting companies in each region to address regional targets for</a:t>
            </a:r>
          </a:p>
          <a:p>
            <a:pPr marL="0" lvl="1" defTabSz="1371669">
              <a:lnSpc>
                <a:spcPct val="90000"/>
              </a:lnSpc>
              <a:spcBef>
                <a:spcPts val="1500"/>
              </a:spcBef>
              <a:defRPr/>
            </a:pP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46" lvl="1" indent="-428646" defTabSz="1371669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1371669">
              <a:lnSpc>
                <a:spcPct val="90000"/>
              </a:lnSpc>
              <a:spcBef>
                <a:spcPts val="1500"/>
              </a:spcBef>
              <a:defRPr/>
            </a:pPr>
            <a:endParaRPr lang="en-US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B7FA0-2093-9C7E-F0F3-BCC1957E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69">
              <a:defRPr/>
            </a:pPr>
            <a:fld id="{9923236B-3D26-46A7-A550-DEEB04D201EA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69"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62DFB-AE14-6FBB-DEDF-55D1B039D120}"/>
              </a:ext>
            </a:extLst>
          </p:cNvPr>
          <p:cNvSpPr/>
          <p:nvPr/>
        </p:nvSpPr>
        <p:spPr>
          <a:xfrm>
            <a:off x="11075739" y="2640928"/>
            <a:ext cx="6730739" cy="56065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lvl="1" indent="-571500" defTabSz="1371669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q"/>
              <a:tabLst>
                <a:tab pos="428646" algn="l"/>
              </a:tabLst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ACCESSING SUPPORT OF ISSAs</a:t>
            </a:r>
          </a:p>
          <a:p>
            <a:pPr marL="1028700" lvl="2" indent="-571500" defTabSz="1371669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tabLst>
                <a:tab pos="428646" algn="l"/>
              </a:tabLst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Need to make request on Company letterhead to the Skills Planning Department</a:t>
            </a:r>
          </a:p>
          <a:p>
            <a:pPr marL="1028700" lvl="2" indent="-571500" defTabSz="1371669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tabLst>
                <a:tab pos="428646" algn="l"/>
              </a:tabLst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40 ISSAs contracted to support companies with mandatory grant submissions nationally</a:t>
            </a:r>
          </a:p>
          <a:p>
            <a:pPr marL="571500" lvl="1" indent="-571500" defTabSz="1371669">
              <a:lnSpc>
                <a:spcPct val="90000"/>
              </a:lnSpc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428646" algn="l"/>
              </a:tabLst>
              <a:defRPr/>
            </a:pPr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  <a:p>
            <a:pPr marL="571500" lvl="1" indent="-571500" defTabSz="1371669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q"/>
              <a:tabLst>
                <a:tab pos="428646" algn="l"/>
              </a:tabLst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SSP CAPACITY BUILDING WORKSHOPS</a:t>
            </a:r>
          </a:p>
          <a:p>
            <a:pPr marL="1028700" lvl="2" indent="-571500" defTabSz="1371669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tabLst>
                <a:tab pos="428646" algn="l"/>
              </a:tabLst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Every Thursdays from 22</a:t>
            </a:r>
            <a:r>
              <a:rPr lang="en-US" sz="2800" b="1" baseline="30000" dirty="0">
                <a:solidFill>
                  <a:prstClr val="white"/>
                </a:solidFill>
                <a:latin typeface="Calibri" panose="020F0502020204030204"/>
              </a:rPr>
              <a:t>nd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  February 2024</a:t>
            </a:r>
          </a:p>
          <a:p>
            <a:pPr marL="428625" lvl="1" indent="-428625" defTabSz="1371669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28646" algn="l"/>
              </a:tabLst>
              <a:defRPr/>
            </a:pPr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lvl="1" defTabSz="1371669">
              <a:lnSpc>
                <a:spcPct val="90000"/>
              </a:lnSpc>
              <a:spcBef>
                <a:spcPts val="1500"/>
              </a:spcBef>
              <a:tabLst>
                <a:tab pos="428646" algn="l"/>
              </a:tabLst>
              <a:defRPr/>
            </a:pPr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13057E4-51B0-6C8A-CF24-79755F94D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58843"/>
              </p:ext>
            </p:extLst>
          </p:nvPr>
        </p:nvGraphicFramePr>
        <p:xfrm>
          <a:off x="1295400" y="8267700"/>
          <a:ext cx="8242298" cy="113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397">
                  <a:extLst>
                    <a:ext uri="{9D8B030D-6E8A-4147-A177-3AD203B41FA5}">
                      <a16:colId xmlns:a16="http://schemas.microsoft.com/office/drawing/2014/main" val="3417452743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6438419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586407402"/>
                    </a:ext>
                  </a:extLst>
                </a:gridCol>
              </a:tblGrid>
              <a:tr h="3920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INDICATORS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2022-23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2023-24</a:t>
                      </a:r>
                    </a:p>
                  </a:txBody>
                  <a:tcPr marL="11430" marR="11430" marT="11430" marB="0" anchor="ctr"/>
                </a:tc>
                <a:extLst>
                  <a:ext uri="{0D108BD9-81ED-4DB2-BD59-A6C34878D82A}">
                    <a16:rowId xmlns:a16="http://schemas.microsoft.com/office/drawing/2014/main" val="3118761660"/>
                  </a:ext>
                </a:extLst>
              </a:tr>
              <a:tr h="7420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WSPs and ATRs submitted</a:t>
                      </a: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1246</a:t>
                      </a:r>
                    </a:p>
                  </a:txBody>
                  <a:tcPr marL="10539" marR="10539" marT="105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1278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39" marR="10539" marT="10539" marB="0" anchor="ctr"/>
                </a:tc>
                <a:extLst>
                  <a:ext uri="{0D108BD9-81ED-4DB2-BD59-A6C34878D82A}">
                    <a16:rowId xmlns:a16="http://schemas.microsoft.com/office/drawing/2014/main" val="32732825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28556E-0D04-E252-A597-0F6249AFEFED}"/>
              </a:ext>
            </a:extLst>
          </p:cNvPr>
          <p:cNvSpPr txBox="1"/>
          <p:nvPr/>
        </p:nvSpPr>
        <p:spPr>
          <a:xfrm>
            <a:off x="523111" y="382388"/>
            <a:ext cx="13499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spcBef>
                <a:spcPct val="0"/>
              </a:spcBef>
              <a:defRPr/>
            </a:pPr>
            <a:r>
              <a:rPr lang="en-US" sz="4200" b="1" dirty="0">
                <a:solidFill>
                  <a:srgbClr val="4D93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WSP/ATR PERFORMANCE OF THE FP&amp;M SETA </a:t>
            </a:r>
          </a:p>
        </p:txBody>
      </p:sp>
    </p:spTree>
    <p:extLst>
      <p:ext uri="{BB962C8B-B14F-4D97-AF65-F5344CB8AC3E}">
        <p14:creationId xmlns:p14="http://schemas.microsoft.com/office/powerpoint/2010/main" val="266171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1" y="1832029"/>
            <a:ext cx="5945999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24500" y="2483753"/>
            <a:ext cx="763394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2565A-152C-2718-5D47-F6EFE36BEB0F}"/>
              </a:ext>
            </a:extLst>
          </p:cNvPr>
          <p:cNvSpPr txBox="1"/>
          <p:nvPr/>
        </p:nvSpPr>
        <p:spPr>
          <a:xfrm>
            <a:off x="2354745" y="4147798"/>
            <a:ext cx="5303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ANALYSIS OF SECTOR SUBMISSIONS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 FROM 2020 TO 2023</a:t>
            </a:r>
            <a:endParaRPr lang="en-ZA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C3D951-6D3B-E519-1B44-BF8FFD204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16878"/>
              </p:ext>
            </p:extLst>
          </p:nvPr>
        </p:nvGraphicFramePr>
        <p:xfrm>
          <a:off x="7874752" y="200472"/>
          <a:ext cx="10033861" cy="10105570"/>
        </p:xfrm>
        <a:graphic>
          <a:graphicData uri="http://schemas.openxmlformats.org/drawingml/2006/table">
            <a:tbl>
              <a:tblPr/>
              <a:tblGrid>
                <a:gridCol w="134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2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07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F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ZA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Cleaning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Cleaning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Cleaning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Cleaning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Footwear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Footwear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Footwear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Footwear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Furniture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Furniture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Furniture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Furniture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5782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Goods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Goods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Goods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Goods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Media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Media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Media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Media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Publishing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5782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Pulp and Paper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Pulp and Paper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Pulp and Paper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Pulp and Paper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Textile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Textile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Textile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Textile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5782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Wood Products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Wood Products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Wood Products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Wood Products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6708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1314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1246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1278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3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09F72-ECE2-F1FD-72EB-50F7FF3D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AFE7B48-E7C5-7A20-6DF9-D77D955B1D04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57B6C50-F933-6ECC-8F72-D6B59F835A5F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F5B9FD5-4995-70F6-6B4A-F10E16886621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91A98B86-6BBE-00B2-904F-926A6591341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327FC3A2-0F96-D238-833B-C470168F3183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F094F51E-A98E-D7CE-21BD-6AE0404E23E9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6CB0EACE-98AE-D704-C256-6671B607F482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F8941C14-71E8-26A9-0AA0-582522A54BCB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15A90ABE-F7D1-C5AA-A73D-0A52439DB2F1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B3DCD4BE-578D-2DB7-3955-DFA6F65C386E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7B5FB4A1-14F8-AE94-A4C2-61EFE8E52493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CAFE33C9-8725-48E5-28D3-4857CEA86AD8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EE6D0AB2-1029-18F0-1730-337F578194E4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466B14B4-8478-6A94-570B-43185F09E3A9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DE98F0C-9980-20AB-4E90-10012038D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763A8-C7E2-1DF0-BC72-0BA4E8347016}"/>
              </a:ext>
            </a:extLst>
          </p:cNvPr>
          <p:cNvSpPr txBox="1"/>
          <p:nvPr/>
        </p:nvSpPr>
        <p:spPr>
          <a:xfrm>
            <a:off x="2054494" y="4543334"/>
            <a:ext cx="5845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MANDATORY GRANT TARGETS 2024 – 25 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664DF808-1810-C6AE-610D-3FF1B17D8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199147"/>
              </p:ext>
            </p:extLst>
          </p:nvPr>
        </p:nvGraphicFramePr>
        <p:xfrm>
          <a:off x="8856045" y="1826502"/>
          <a:ext cx="9011122" cy="56097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5561">
                  <a:extLst>
                    <a:ext uri="{9D8B030D-6E8A-4147-A177-3AD203B41FA5}">
                      <a16:colId xmlns:a16="http://schemas.microsoft.com/office/drawing/2014/main" val="3637560089"/>
                    </a:ext>
                  </a:extLst>
                </a:gridCol>
                <a:gridCol w="4505561">
                  <a:extLst>
                    <a:ext uri="{9D8B030D-6E8A-4147-A177-3AD203B41FA5}">
                      <a16:colId xmlns:a16="http://schemas.microsoft.com/office/drawing/2014/main" val="3340442751"/>
                    </a:ext>
                  </a:extLst>
                </a:gridCol>
              </a:tblGrid>
              <a:tr h="979697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SIZE OF COMPANIES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TARGETS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358457984"/>
                  </a:ext>
                </a:extLst>
              </a:tr>
              <a:tr h="979697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Small Companies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605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00422901"/>
                  </a:ext>
                </a:extLst>
              </a:tr>
              <a:tr h="979697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Medium Firms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405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4285328"/>
                  </a:ext>
                </a:extLst>
              </a:tr>
              <a:tr h="979697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Large Firms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345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08902242"/>
                  </a:ext>
                </a:extLst>
              </a:tr>
              <a:tr h="1690984">
                <a:tc>
                  <a:txBody>
                    <a:bodyPr/>
                    <a:lstStyle/>
                    <a:p>
                      <a:pPr algn="ctr"/>
                      <a:endParaRPr lang="en-ZA" sz="2700" dirty="0"/>
                    </a:p>
                    <a:p>
                      <a:pPr algn="ctr"/>
                      <a:r>
                        <a:rPr lang="en-ZA" sz="2700" dirty="0"/>
                        <a:t>Total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ZA" sz="2700" dirty="0"/>
                    </a:p>
                    <a:p>
                      <a:pPr algn="ctr"/>
                      <a:r>
                        <a:rPr lang="en-ZA" sz="2700" dirty="0"/>
                        <a:t>1355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33333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6EFEAF-27CB-81CE-99BE-E6D127F8D3AF}"/>
              </a:ext>
            </a:extLst>
          </p:cNvPr>
          <p:cNvSpPr txBox="1"/>
          <p:nvPr/>
        </p:nvSpPr>
        <p:spPr>
          <a:xfrm>
            <a:off x="9615682" y="7950312"/>
            <a:ext cx="7491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/>
              <a:t>Total of levy paying companies - 4724  </a:t>
            </a:r>
          </a:p>
        </p:txBody>
      </p:sp>
    </p:spTree>
    <p:extLst>
      <p:ext uri="{BB962C8B-B14F-4D97-AF65-F5344CB8AC3E}">
        <p14:creationId xmlns:p14="http://schemas.microsoft.com/office/powerpoint/2010/main" val="221636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AE38-98B1-49E8-E9DE-A15343FB8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D90B2E5-9EE2-B0FF-81C8-DC75C9048E4D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FD186975-9BDC-4DA7-E1CC-F1CDCAC4E097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3221E7E-DA5D-138E-3A3D-FFFFFA5AF87B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F7FE93A9-B254-EC5D-6B9E-0E27B905498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A5C25839-5194-21EE-09D7-A9F8687E8627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D2BAE676-7347-DCCA-8BAA-F20F426FCD8C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2905F61D-45E0-E70E-471B-7FE9784F38A4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F9F19D0F-59D9-4442-A3F5-2CF4127C56CD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B91FA2FA-6C2E-20AF-E7EF-CA6E43B63756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97BB00BB-F262-8103-C084-CC5D1E8D4568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F762DD35-A550-0CAE-1DED-74D95FA73A1E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CC1E512-786C-C697-6BE0-2732BD53E3E6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29754474-703B-058E-1B2C-07AB2527A2DC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EC82876F-79BC-B0F6-8050-1B14D41CBB45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3D19B6A5-D41C-F4D1-1F0B-1BDDAD449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38F505-3655-0609-E56C-232DDC425295}"/>
              </a:ext>
            </a:extLst>
          </p:cNvPr>
          <p:cNvSpPr txBox="1"/>
          <p:nvPr/>
        </p:nvSpPr>
        <p:spPr>
          <a:xfrm>
            <a:off x="2054494" y="4543334"/>
            <a:ext cx="5845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REGIONAL TARGETS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655DC2-D381-2B60-69BF-FC2C0E4FC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4543"/>
              </p:ext>
            </p:extLst>
          </p:nvPr>
        </p:nvGraphicFramePr>
        <p:xfrm>
          <a:off x="9144000" y="1496399"/>
          <a:ext cx="8764613" cy="716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33169">
                  <a:extLst>
                    <a:ext uri="{9D8B030D-6E8A-4147-A177-3AD203B41FA5}">
                      <a16:colId xmlns:a16="http://schemas.microsoft.com/office/drawing/2014/main" val="2381876040"/>
                    </a:ext>
                  </a:extLst>
                </a:gridCol>
                <a:gridCol w="1713969">
                  <a:extLst>
                    <a:ext uri="{9D8B030D-6E8A-4147-A177-3AD203B41FA5}">
                      <a16:colId xmlns:a16="http://schemas.microsoft.com/office/drawing/2014/main" val="1342756746"/>
                    </a:ext>
                  </a:extLst>
                </a:gridCol>
                <a:gridCol w="2025599">
                  <a:extLst>
                    <a:ext uri="{9D8B030D-6E8A-4147-A177-3AD203B41FA5}">
                      <a16:colId xmlns:a16="http://schemas.microsoft.com/office/drawing/2014/main" val="193883582"/>
                    </a:ext>
                  </a:extLst>
                </a:gridCol>
                <a:gridCol w="1791876">
                  <a:extLst>
                    <a:ext uri="{9D8B030D-6E8A-4147-A177-3AD203B41FA5}">
                      <a16:colId xmlns:a16="http://schemas.microsoft.com/office/drawing/2014/main" val="1748494974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SIZE OF COMPANIES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KZN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GAUTENG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WC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79584359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Small Firms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300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300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200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690226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Medium Firms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200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200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150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940379844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Large Firms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180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180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700" dirty="0"/>
                        <a:t>130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253342379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ZA" sz="2700" b="1" dirty="0"/>
                    </a:p>
                    <a:p>
                      <a:pPr algn="ctr"/>
                      <a:r>
                        <a:rPr lang="en-ZA" sz="2700" b="1" dirty="0"/>
                        <a:t>Total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ZA" sz="2700" b="1" dirty="0"/>
                    </a:p>
                    <a:p>
                      <a:pPr algn="ctr"/>
                      <a:r>
                        <a:rPr lang="en-ZA" sz="2700" b="1" dirty="0"/>
                        <a:t>680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ZA" sz="2700" b="1" dirty="0"/>
                    </a:p>
                    <a:p>
                      <a:pPr algn="ctr"/>
                      <a:r>
                        <a:rPr lang="en-ZA" sz="2700" b="1" dirty="0"/>
                        <a:t>680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ZA" sz="2700" b="1" dirty="0"/>
                    </a:p>
                    <a:p>
                      <a:pPr algn="ctr"/>
                      <a:r>
                        <a:rPr lang="en-ZA" sz="2700" b="1" dirty="0"/>
                        <a:t>480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95073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44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9E173127-6A5F-3786-A9AE-4B9F08BF4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3CB6-6C37-B428-6002-4B7C840E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SETA GRANT REGULATIONS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+mn-cs"/>
              </a:rPr>
            </a:b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2445C-69FA-F4FD-4644-186D10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CD96DCA-6F85-E60B-363D-911D0F6C87A4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4A0A372-29EF-3814-06A1-537F20A55066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4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 dirty="0"/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57D1B-5E65-A28C-478F-DFFA132A6ABD}"/>
              </a:ext>
            </a:extLst>
          </p:cNvPr>
          <p:cNvSpPr txBox="1"/>
          <p:nvPr/>
        </p:nvSpPr>
        <p:spPr>
          <a:xfrm>
            <a:off x="2238164" y="3968934"/>
            <a:ext cx="54782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THE INTENTION OF MANDATORY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 GRANTS IS TO INCENTIVI</a:t>
            </a:r>
            <a:r>
              <a:rPr lang="en-US" sz="3600" b="1" dirty="0">
                <a:solidFill>
                  <a:schemeClr val="bg1"/>
                </a:solidFill>
                <a:ea typeface="Calibri" panose="020F0502020204030204" pitchFamily="34" charset="0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rPr>
              <a:t>EMPLOYERS TO:</a:t>
            </a:r>
          </a:p>
        </p:txBody>
      </p:sp>
      <p:graphicFrame>
        <p:nvGraphicFramePr>
          <p:cNvPr id="61" name="TextBox 5">
            <a:extLst>
              <a:ext uri="{FF2B5EF4-FFF2-40B4-BE49-F238E27FC236}">
                <a16:creationId xmlns:a16="http://schemas.microsoft.com/office/drawing/2014/main" id="{E7703631-7FB8-08C7-1E23-693DAA412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555606"/>
              </p:ext>
            </p:extLst>
          </p:nvPr>
        </p:nvGraphicFramePr>
        <p:xfrm>
          <a:off x="8884015" y="391932"/>
          <a:ext cx="9124951" cy="87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81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videndVTI">
  <a:themeElements>
    <a:clrScheme name="FP&amp;M SE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BF7B"/>
      </a:accent1>
      <a:accent2>
        <a:srgbClr val="4E747F"/>
      </a:accent2>
      <a:accent3>
        <a:srgbClr val="C4CCA2"/>
      </a:accent3>
      <a:accent4>
        <a:srgbClr val="64828C"/>
      </a:accent4>
      <a:accent5>
        <a:srgbClr val="468498"/>
      </a:accent5>
      <a:accent6>
        <a:srgbClr val="4D93AC"/>
      </a:accent6>
      <a:hlink>
        <a:srgbClr val="0563C1"/>
      </a:hlink>
      <a:folHlink>
        <a:srgbClr val="954F7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9876</TotalTime>
  <Words>1942</Words>
  <Application>Microsoft Office PowerPoint</Application>
  <PresentationFormat>Custom</PresentationFormat>
  <Paragraphs>426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Calibri</vt:lpstr>
      <vt:lpstr>Tahoma</vt:lpstr>
      <vt:lpstr>Arial</vt:lpstr>
      <vt:lpstr>Wingdings 2</vt:lpstr>
      <vt:lpstr>MS PGothic</vt:lpstr>
      <vt:lpstr>Franklin Gothic Book</vt:lpstr>
      <vt:lpstr>Gill Sans MT</vt:lpstr>
      <vt:lpstr>Wingdings</vt:lpstr>
      <vt:lpstr>Franklin Gothic Demi</vt:lpstr>
      <vt:lpstr>League Spartan</vt:lpstr>
      <vt:lpstr>Courier New</vt:lpstr>
      <vt:lpstr>Office Theme</vt:lpstr>
      <vt:lpstr>1_DividendVTI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SETA GRANT REGULATIONS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ORGANISING     FRAMEWORK FOR OCCUPATIONS (OFO) GRANT REGULATIONS </vt:lpstr>
      <vt:lpstr>PowerPoint Presentation</vt:lpstr>
      <vt:lpstr>OFO CODE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OCCUPATIONAL SHORTAGES AND SKILLS GAPS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Minimalist Modern Real Estate Presentation</dc:title>
  <dc:creator>Ian Hansen</dc:creator>
  <cp:lastModifiedBy>PK Naicker</cp:lastModifiedBy>
  <cp:revision>64</cp:revision>
  <cp:lastPrinted>2023-07-19T14:44:34Z</cp:lastPrinted>
  <dcterms:created xsi:type="dcterms:W3CDTF">2006-08-16T00:00:00Z</dcterms:created>
  <dcterms:modified xsi:type="dcterms:W3CDTF">2024-02-15T13:42:26Z</dcterms:modified>
  <dc:identifier>DAFkeJ3_VZU</dc:identifier>
</cp:coreProperties>
</file>